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3"/>
  </p:notesMasterIdLst>
  <p:handoutMasterIdLst>
    <p:handoutMasterId r:id="rId24"/>
  </p:handoutMasterIdLst>
  <p:sldIdLst>
    <p:sldId id="256" r:id="rId2"/>
    <p:sldId id="329" r:id="rId3"/>
    <p:sldId id="331" r:id="rId4"/>
    <p:sldId id="257" r:id="rId5"/>
    <p:sldId id="259" r:id="rId6"/>
    <p:sldId id="327" r:id="rId7"/>
    <p:sldId id="316" r:id="rId8"/>
    <p:sldId id="282" r:id="rId9"/>
    <p:sldId id="318" r:id="rId10"/>
    <p:sldId id="319" r:id="rId11"/>
    <p:sldId id="320" r:id="rId12"/>
    <p:sldId id="322" r:id="rId13"/>
    <p:sldId id="330" r:id="rId14"/>
    <p:sldId id="317" r:id="rId15"/>
    <p:sldId id="321" r:id="rId16"/>
    <p:sldId id="332" r:id="rId17"/>
    <p:sldId id="279" r:id="rId18"/>
    <p:sldId id="324" r:id="rId19"/>
    <p:sldId id="326" r:id="rId20"/>
    <p:sldId id="313" r:id="rId21"/>
    <p:sldId id="328" r:id="rId2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Times New Roman" charset="0"/>
        <a:ea typeface="+mn-ea"/>
        <a:cs typeface="Arial" charset="0"/>
      </a:defRPr>
    </a:lvl1pPr>
    <a:lvl2pPr marL="457200" algn="l" rtl="0" fontAlgn="base">
      <a:spcBef>
        <a:spcPct val="0"/>
      </a:spcBef>
      <a:spcAft>
        <a:spcPct val="0"/>
      </a:spcAft>
      <a:defRPr kern="1200">
        <a:solidFill>
          <a:schemeClr val="tx1"/>
        </a:solidFill>
        <a:latin typeface="Times New Roman" charset="0"/>
        <a:ea typeface="+mn-ea"/>
        <a:cs typeface="Arial" charset="0"/>
      </a:defRPr>
    </a:lvl2pPr>
    <a:lvl3pPr marL="914400" algn="l" rtl="0" fontAlgn="base">
      <a:spcBef>
        <a:spcPct val="0"/>
      </a:spcBef>
      <a:spcAft>
        <a:spcPct val="0"/>
      </a:spcAft>
      <a:defRPr kern="1200">
        <a:solidFill>
          <a:schemeClr val="tx1"/>
        </a:solidFill>
        <a:latin typeface="Times New Roman" charset="0"/>
        <a:ea typeface="+mn-ea"/>
        <a:cs typeface="Arial" charset="0"/>
      </a:defRPr>
    </a:lvl3pPr>
    <a:lvl4pPr marL="1371600" algn="l" rtl="0" fontAlgn="base">
      <a:spcBef>
        <a:spcPct val="0"/>
      </a:spcBef>
      <a:spcAft>
        <a:spcPct val="0"/>
      </a:spcAft>
      <a:defRPr kern="1200">
        <a:solidFill>
          <a:schemeClr val="tx1"/>
        </a:solidFill>
        <a:latin typeface="Times New Roman" charset="0"/>
        <a:ea typeface="+mn-ea"/>
        <a:cs typeface="Arial" charset="0"/>
      </a:defRPr>
    </a:lvl4pPr>
    <a:lvl5pPr marL="1828800" algn="l" rtl="0" fontAlgn="base">
      <a:spcBef>
        <a:spcPct val="0"/>
      </a:spcBef>
      <a:spcAft>
        <a:spcPct val="0"/>
      </a:spcAft>
      <a:defRPr kern="1200">
        <a:solidFill>
          <a:schemeClr val="tx1"/>
        </a:solidFill>
        <a:latin typeface="Times New Roman" charset="0"/>
        <a:ea typeface="+mn-ea"/>
        <a:cs typeface="Arial" charset="0"/>
      </a:defRPr>
    </a:lvl5pPr>
    <a:lvl6pPr marL="2286000" algn="l" defTabSz="914400" rtl="0" eaLnBrk="1" latinLnBrk="0" hangingPunct="1">
      <a:defRPr kern="1200">
        <a:solidFill>
          <a:schemeClr val="tx1"/>
        </a:solidFill>
        <a:latin typeface="Times New Roman" charset="0"/>
        <a:ea typeface="+mn-ea"/>
        <a:cs typeface="Arial" charset="0"/>
      </a:defRPr>
    </a:lvl6pPr>
    <a:lvl7pPr marL="2743200" algn="l" defTabSz="914400" rtl="0" eaLnBrk="1" latinLnBrk="0" hangingPunct="1">
      <a:defRPr kern="1200">
        <a:solidFill>
          <a:schemeClr val="tx1"/>
        </a:solidFill>
        <a:latin typeface="Times New Roman" charset="0"/>
        <a:ea typeface="+mn-ea"/>
        <a:cs typeface="Arial" charset="0"/>
      </a:defRPr>
    </a:lvl7pPr>
    <a:lvl8pPr marL="3200400" algn="l" defTabSz="914400" rtl="0" eaLnBrk="1" latinLnBrk="0" hangingPunct="1">
      <a:defRPr kern="1200">
        <a:solidFill>
          <a:schemeClr val="tx1"/>
        </a:solidFill>
        <a:latin typeface="Times New Roman" charset="0"/>
        <a:ea typeface="+mn-ea"/>
        <a:cs typeface="Arial" charset="0"/>
      </a:defRPr>
    </a:lvl8pPr>
    <a:lvl9pPr marL="3657600" algn="l" defTabSz="914400" rtl="0" eaLnBrk="1" latinLnBrk="0" hangingPunct="1">
      <a:defRPr kern="1200">
        <a:solidFill>
          <a:schemeClr val="tx1"/>
        </a:solidFill>
        <a:latin typeface="Times New Roman"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94" autoAdjust="0"/>
    <p:restoredTop sz="94660"/>
  </p:normalViewPr>
  <p:slideViewPr>
    <p:cSldViewPr>
      <p:cViewPr>
        <p:scale>
          <a:sx n="66" d="100"/>
          <a:sy n="66" d="100"/>
        </p:scale>
        <p:origin x="-1302" y="-270"/>
      </p:cViewPr>
      <p:guideLst>
        <p:guide orient="horz" pos="2160"/>
        <p:guide pos="2880"/>
      </p:guideLst>
    </p:cSldViewPr>
  </p:slideViewPr>
  <p:outlineViewPr>
    <p:cViewPr>
      <p:scale>
        <a:sx n="33" d="100"/>
        <a:sy n="33" d="100"/>
      </p:scale>
      <p:origin x="0" y="991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1764"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207" tIns="47604" rIns="95207" bIns="47604" numCol="1" anchor="t" anchorCtr="0" compatLnSpc="1">
            <a:prstTxWarp prst="textNoShape">
              <a:avLst/>
            </a:prstTxWarp>
          </a:bodyPr>
          <a:lstStyle>
            <a:lvl1pPr algn="l" eaLnBrk="1" hangingPunct="1">
              <a:defRPr sz="1200">
                <a:latin typeface="Arial" charset="0"/>
                <a:ea typeface="+mn-ea"/>
                <a:cs typeface="+mn-cs"/>
              </a:defRPr>
            </a:lvl1pPr>
          </a:lstStyle>
          <a:p>
            <a:pPr>
              <a:defRPr/>
            </a:pPr>
            <a:endParaRPr lang="en-US"/>
          </a:p>
        </p:txBody>
      </p:sp>
      <p:sp>
        <p:nvSpPr>
          <p:cNvPr id="94211" name="Rectangle 3"/>
          <p:cNvSpPr>
            <a:spLocks noGrp="1" noChangeArrowheads="1"/>
          </p:cNvSpPr>
          <p:nvPr>
            <p:ph type="dt" sz="quarter" idx="1"/>
          </p:nvPr>
        </p:nvSpPr>
        <p:spPr bwMode="auto">
          <a:xfrm>
            <a:off x="4143375" y="0"/>
            <a:ext cx="3170238" cy="481013"/>
          </a:xfrm>
          <a:prstGeom prst="rect">
            <a:avLst/>
          </a:prstGeom>
          <a:noFill/>
          <a:ln w="9525">
            <a:noFill/>
            <a:miter lim="800000"/>
            <a:headEnd/>
            <a:tailEnd/>
          </a:ln>
          <a:effectLst/>
        </p:spPr>
        <p:txBody>
          <a:bodyPr vert="horz" wrap="square" lIns="95207" tIns="47604" rIns="95207" bIns="47604"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94212" name="Rectangle 4"/>
          <p:cNvSpPr>
            <a:spLocks noGrp="1" noChangeArrowheads="1"/>
          </p:cNvSpPr>
          <p:nvPr>
            <p:ph type="ftr" sz="quarter" idx="2"/>
          </p:nvPr>
        </p:nvSpPr>
        <p:spPr bwMode="auto">
          <a:xfrm>
            <a:off x="0" y="9118600"/>
            <a:ext cx="3170238" cy="481013"/>
          </a:xfrm>
          <a:prstGeom prst="rect">
            <a:avLst/>
          </a:prstGeom>
          <a:noFill/>
          <a:ln w="9525">
            <a:noFill/>
            <a:miter lim="800000"/>
            <a:headEnd/>
            <a:tailEnd/>
          </a:ln>
          <a:effectLst/>
        </p:spPr>
        <p:txBody>
          <a:bodyPr vert="horz" wrap="square" lIns="95207" tIns="47604" rIns="95207" bIns="47604" numCol="1" anchor="b" anchorCtr="0" compatLnSpc="1">
            <a:prstTxWarp prst="textNoShape">
              <a:avLst/>
            </a:prstTxWarp>
          </a:bodyPr>
          <a:lstStyle>
            <a:lvl1pPr algn="l" eaLnBrk="1" hangingPunct="1">
              <a:defRPr sz="1200">
                <a:latin typeface="Arial" charset="0"/>
                <a:ea typeface="+mn-ea"/>
                <a:cs typeface="+mn-cs"/>
              </a:defRPr>
            </a:lvl1pPr>
          </a:lstStyle>
          <a:p>
            <a:pPr>
              <a:defRPr/>
            </a:pPr>
            <a:endParaRPr lang="en-US"/>
          </a:p>
        </p:txBody>
      </p:sp>
      <p:sp>
        <p:nvSpPr>
          <p:cNvPr id="94213" name="Rectangle 5"/>
          <p:cNvSpPr>
            <a:spLocks noGrp="1" noChangeArrowheads="1"/>
          </p:cNvSpPr>
          <p:nvPr>
            <p:ph type="sldNum" sz="quarter" idx="3"/>
          </p:nvPr>
        </p:nvSpPr>
        <p:spPr bwMode="auto">
          <a:xfrm>
            <a:off x="4143375" y="9118600"/>
            <a:ext cx="3170238" cy="481013"/>
          </a:xfrm>
          <a:prstGeom prst="rect">
            <a:avLst/>
          </a:prstGeom>
          <a:noFill/>
          <a:ln w="9525">
            <a:noFill/>
            <a:miter lim="800000"/>
            <a:headEnd/>
            <a:tailEnd/>
          </a:ln>
          <a:effectLst/>
        </p:spPr>
        <p:txBody>
          <a:bodyPr vert="horz" wrap="square" lIns="95207" tIns="47604" rIns="95207" bIns="47604" numCol="1" anchor="b" anchorCtr="0" compatLnSpc="1">
            <a:prstTxWarp prst="textNoShape">
              <a:avLst/>
            </a:prstTxWarp>
          </a:bodyPr>
          <a:lstStyle>
            <a:lvl1pPr algn="r">
              <a:defRPr sz="1200">
                <a:latin typeface="Arial" charset="0"/>
                <a:ea typeface="ＭＳ Ｐゴシック" charset="-128"/>
              </a:defRPr>
            </a:lvl1pPr>
          </a:lstStyle>
          <a:p>
            <a:pPr>
              <a:defRPr/>
            </a:pPr>
            <a:fld id="{9435B1E7-2891-4389-96AC-4ABFC441DC36}"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207" tIns="47604" rIns="95207" bIns="47604" numCol="1" anchor="t" anchorCtr="0" compatLnSpc="1">
            <a:prstTxWarp prst="textNoShape">
              <a:avLst/>
            </a:prstTxWarp>
          </a:bodyPr>
          <a:lstStyle>
            <a:lvl1pPr algn="l" eaLnBrk="1" hangingPunct="1">
              <a:defRPr sz="1200">
                <a:latin typeface="Arial" charset="0"/>
                <a:ea typeface="+mn-ea"/>
                <a:cs typeface="+mn-cs"/>
              </a:defRPr>
            </a:lvl1pPr>
          </a:lstStyle>
          <a:p>
            <a:pPr>
              <a:defRPr/>
            </a:pPr>
            <a:endParaRPr lang="en-US"/>
          </a:p>
        </p:txBody>
      </p:sp>
      <p:sp>
        <p:nvSpPr>
          <p:cNvPr id="99331" name="Rectangle 3"/>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5207" tIns="47604" rIns="95207" bIns="47604"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24580"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99333" name="Rectangle 5"/>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5207" tIns="47604" rIns="95207" bIns="4760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9334" name="Rectangle 6"/>
          <p:cNvSpPr>
            <a:spLocks noGrp="1" noChangeArrowheads="1"/>
          </p:cNvSpPr>
          <p:nvPr>
            <p:ph type="ftr" sz="quarter" idx="4"/>
          </p:nvPr>
        </p:nvSpPr>
        <p:spPr bwMode="auto">
          <a:xfrm>
            <a:off x="0" y="9118600"/>
            <a:ext cx="3170238" cy="481013"/>
          </a:xfrm>
          <a:prstGeom prst="rect">
            <a:avLst/>
          </a:prstGeom>
          <a:noFill/>
          <a:ln w="9525">
            <a:noFill/>
            <a:miter lim="800000"/>
            <a:headEnd/>
            <a:tailEnd/>
          </a:ln>
          <a:effectLst/>
        </p:spPr>
        <p:txBody>
          <a:bodyPr vert="horz" wrap="square" lIns="95207" tIns="47604" rIns="95207" bIns="47604" numCol="1" anchor="b" anchorCtr="0" compatLnSpc="1">
            <a:prstTxWarp prst="textNoShape">
              <a:avLst/>
            </a:prstTxWarp>
          </a:bodyPr>
          <a:lstStyle>
            <a:lvl1pPr algn="l" eaLnBrk="1" hangingPunct="1">
              <a:defRPr sz="1200">
                <a:latin typeface="Arial" charset="0"/>
                <a:ea typeface="+mn-ea"/>
                <a:cs typeface="+mn-cs"/>
              </a:defRPr>
            </a:lvl1pPr>
          </a:lstStyle>
          <a:p>
            <a:pPr>
              <a:defRPr/>
            </a:pPr>
            <a:endParaRPr lang="en-US"/>
          </a:p>
        </p:txBody>
      </p:sp>
      <p:sp>
        <p:nvSpPr>
          <p:cNvPr id="99335" name="Rectangle 7"/>
          <p:cNvSpPr>
            <a:spLocks noGrp="1" noChangeArrowheads="1"/>
          </p:cNvSpPr>
          <p:nvPr>
            <p:ph type="sldNum" sz="quarter" idx="5"/>
          </p:nvPr>
        </p:nvSpPr>
        <p:spPr bwMode="auto">
          <a:xfrm>
            <a:off x="4143375" y="9118600"/>
            <a:ext cx="3170238" cy="481013"/>
          </a:xfrm>
          <a:prstGeom prst="rect">
            <a:avLst/>
          </a:prstGeom>
          <a:noFill/>
          <a:ln w="9525">
            <a:noFill/>
            <a:miter lim="800000"/>
            <a:headEnd/>
            <a:tailEnd/>
          </a:ln>
          <a:effectLst/>
        </p:spPr>
        <p:txBody>
          <a:bodyPr vert="horz" wrap="square" lIns="95207" tIns="47604" rIns="95207" bIns="47604" numCol="1" anchor="b" anchorCtr="0" compatLnSpc="1">
            <a:prstTxWarp prst="textNoShape">
              <a:avLst/>
            </a:prstTxWarp>
          </a:bodyPr>
          <a:lstStyle>
            <a:lvl1pPr algn="r">
              <a:defRPr sz="1200">
                <a:latin typeface="Arial" charset="0"/>
                <a:ea typeface="ＭＳ Ｐゴシック" charset="-128"/>
              </a:defRPr>
            </a:lvl1pPr>
          </a:lstStyle>
          <a:p>
            <a:pPr>
              <a:defRPr/>
            </a:pPr>
            <a:fld id="{502A41E2-384A-4C71-880F-65C3419AC85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F3E0DE07-C855-4196-8685-4156B3BAA88F}" type="slidenum">
              <a:rPr lang="en-US" smtClean="0"/>
              <a:pPr/>
              <a:t>1</a:t>
            </a:fld>
            <a:endParaRPr lang="en-US" smtClean="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FF74CC95-7335-4C99-9466-8A9C2AA07FE9}" type="slidenum">
              <a:rPr lang="en-US" smtClean="0"/>
              <a:pPr/>
              <a:t>12</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DFE5744-776D-46DA-A8C7-37B3BBE58023}" type="slidenum">
              <a:rPr lang="en-US" smtClean="0"/>
              <a:pPr/>
              <a:t>14</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DC19A50-6417-4EE7-9280-6A89E0DD3AD5}" type="slidenum">
              <a:rPr lang="en-US" smtClean="0"/>
              <a:pPr/>
              <a:t>15</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E196BB10-D171-45BE-82EC-68616CE629DF}" type="slidenum">
              <a:rPr lang="en-US" smtClean="0"/>
              <a:pPr/>
              <a:t>17</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DDE8105F-DA77-41B4-A880-5C4AAB536E06}" type="slidenum">
              <a:rPr lang="en-US" smtClean="0"/>
              <a:pPr/>
              <a:t>18</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smtClean="0"/>
              <a:t>Career opportunities for different styles</a:t>
            </a:r>
            <a:br>
              <a:rPr lang="en-US" smtClean="0"/>
            </a:br>
            <a:r>
              <a:rPr lang="en-US" smtClean="0"/>
              <a:t>Conflicts between certain learning styles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A8675109-23C4-4D37-BD43-45C09C233B3A}" type="slidenum">
              <a:rPr lang="en-US" smtClean="0"/>
              <a:pPr/>
              <a:t>19</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US" smtClean="0"/>
              <a:t>Career opportunities for different styles</a:t>
            </a:r>
            <a:br>
              <a:rPr lang="en-US" smtClean="0"/>
            </a:br>
            <a:r>
              <a:rPr lang="en-US" smtClean="0"/>
              <a:t>Conflicts between certain learning styles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D06827C-BD4C-4965-842C-659B9BDD9938}" type="slidenum">
              <a:rPr lang="en-US" smtClean="0"/>
              <a:pPr/>
              <a:t>20</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997CFA5C-A3C0-405B-91A1-549CFA8A0824}" type="slidenum">
              <a:rPr lang="en-US" smtClean="0"/>
              <a:pPr/>
              <a:t>21</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US" smtClean="0"/>
              <a:t>Career opportunities for different styles</a:t>
            </a:r>
            <a:br>
              <a:rPr lang="en-US" smtClean="0"/>
            </a:br>
            <a:r>
              <a:rPr lang="en-US" smtClean="0"/>
              <a:t>Conflicts between certain learning styles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318AAD13-B768-4F3C-A66C-8F2FA8C7BCC7}" type="slidenum">
              <a:rPr lang="en-US" smtClean="0"/>
              <a:pPr/>
              <a:t>4</a:t>
            </a:fld>
            <a:endParaRPr 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10ABE5A2-396F-48DE-8EEC-C28A73815A59}" type="slidenum">
              <a:rPr lang="en-US" smtClean="0"/>
              <a:pPr/>
              <a:t>5</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3475D69-BD0B-4501-8FC0-1C0DB9820207}" type="slidenum">
              <a:rPr lang="en-US" smtClean="0"/>
              <a:pPr/>
              <a:t>6</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2CFBE922-DEBD-40BC-8D0A-0674EA868CEC}" type="slidenum">
              <a:rPr lang="en-US" smtClean="0"/>
              <a:pPr/>
              <a:t>7</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DE587BEE-9287-4248-88BF-BA587D069367}" type="slidenum">
              <a:rPr lang="en-US" smtClean="0"/>
              <a:pPr/>
              <a:t>8</a:t>
            </a:fld>
            <a:endParaRPr 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E41F40EA-D137-4C06-B270-8E85BF0310DA}" type="slidenum">
              <a:rPr lang="en-US" smtClean="0"/>
              <a:pPr/>
              <a:t>9</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smtClean="0">
                <a:solidFill>
                  <a:srgbClr val="FF0000"/>
                </a:solidFill>
              </a:rPr>
              <a:t>What’s Your Learning Style, http://people.usd.edu/~bwjames/tut/learning-style/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C15A14B-DCA3-4D57-BD0E-F19026B06CD8}" type="slidenum">
              <a:rPr lang="en-US" smtClean="0"/>
              <a:pPr/>
              <a:t>10</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DB173BB-FE90-4384-A737-C53BB0D62717}" type="slidenum">
              <a:rPr lang="en-US" smtClean="0"/>
              <a:pPr/>
              <a:t>11</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0" hangingPunct="0">
                <a:defRPr/>
              </a:pPr>
              <a:endParaRPr lang="en-US" dirty="0">
                <a:cs typeface="+mn-cs"/>
              </a:endParaRPr>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lgn="ctr" eaLnBrk="0" hangingPunct="0">
                <a:defRPr/>
              </a:pPr>
              <a:endParaRPr lang="en-US" dirty="0">
                <a:cs typeface="+mn-cs"/>
              </a:endParaRPr>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lgn="ctr" eaLnBrk="0" hangingPunct="0">
                <a:defRPr/>
              </a:pPr>
              <a:endParaRPr lang="en-US" dirty="0">
                <a:cs typeface="+mn-cs"/>
              </a:endParaRPr>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lgn="ctr" eaLnBrk="0" hangingPunct="0">
                <a:defRPr/>
              </a:pPr>
              <a:endParaRPr lang="en-US" dirty="0">
                <a:cs typeface="+mn-cs"/>
              </a:endParaRPr>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0" hangingPunct="0">
                <a:defRPr/>
              </a:pPr>
              <a:endParaRPr lang="en-US" dirty="0">
                <a:cs typeface="+mn-cs"/>
              </a:endParaRPr>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0" hangingPunct="0">
                <a:defRPr/>
              </a:pPr>
              <a:endParaRPr lang="en-US" dirty="0">
                <a:cs typeface="+mn-cs"/>
              </a:endParaRPr>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lgn="ctr" eaLnBrk="0" hangingPunct="0">
                <a:defRPr/>
              </a:pPr>
              <a:endParaRPr lang="en-US" dirty="0">
                <a:cs typeface="+mn-cs"/>
              </a:endParaRPr>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lgn="ctr" eaLnBrk="0" hangingPunct="0">
                <a:defRPr/>
              </a:pPr>
              <a:endParaRPr lang="en-US" dirty="0">
                <a:cs typeface="+mn-cs"/>
              </a:endParaRPr>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0" hangingPunct="0">
                <a:defRPr/>
              </a:pPr>
              <a:endParaRPr lang="en-US" dirty="0">
                <a:cs typeface="+mn-cs"/>
              </a:endParaRPr>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grpSp>
      <p:sp>
        <p:nvSpPr>
          <p:cNvPr id="9237" name="Rectangle 21"/>
          <p:cNvSpPr>
            <a:spLocks noGrp="1" noChangeArrowheads="1"/>
          </p:cNvSpPr>
          <p:nvPr>
            <p:ph type="ctrTitle" sz="quarter"/>
          </p:nvPr>
        </p:nvSpPr>
        <p:spPr>
          <a:xfrm>
            <a:off x="685800" y="1828800"/>
            <a:ext cx="7772400" cy="1736725"/>
          </a:xfrm>
        </p:spPr>
        <p:txBody>
          <a:bodyPr/>
          <a:lstStyle>
            <a:lvl1pPr>
              <a:defRPr sz="5400"/>
            </a:lvl1pPr>
          </a:lstStyle>
          <a:p>
            <a:r>
              <a:rPr lang="en-US"/>
              <a:t>Click to edit Master title style</a:t>
            </a:r>
          </a:p>
        </p:txBody>
      </p:sp>
      <p:sp>
        <p:nvSpPr>
          <p:cNvPr id="9238" name="Rectangle 22"/>
          <p:cNvSpPr>
            <a:spLocks noGrp="1" noChangeArrowheads="1"/>
          </p:cNvSpPr>
          <p:nvPr>
            <p:ph type="subTitle" sz="quarter" idx="1"/>
          </p:nvPr>
        </p:nvSpPr>
        <p:spPr>
          <a:xfrm>
            <a:off x="1371600" y="3886200"/>
            <a:ext cx="6400800" cy="1752600"/>
          </a:xfrm>
        </p:spPr>
        <p:txBody>
          <a:bodyPr/>
          <a:lstStyle>
            <a:lvl1pPr marL="0" indent="0" algn="ctr">
              <a:buFont typeface="Wingdings" charset="2"/>
              <a:buNone/>
              <a:defRPr/>
            </a:lvl1pPr>
          </a:lstStyle>
          <a:p>
            <a:r>
              <a:rPr lang="en-US"/>
              <a:t>Click to edit Master subtitle style</a:t>
            </a:r>
          </a:p>
        </p:txBody>
      </p:sp>
      <p:sp>
        <p:nvSpPr>
          <p:cNvPr id="23" name="Rectangle 23"/>
          <p:cNvSpPr>
            <a:spLocks noGrp="1" noChangeArrowheads="1"/>
          </p:cNvSpPr>
          <p:nvPr>
            <p:ph type="dt" sz="quarter" idx="10"/>
          </p:nvPr>
        </p:nvSpPr>
        <p:spPr/>
        <p:txBody>
          <a:bodyPr/>
          <a:lstStyle>
            <a:lvl1pPr>
              <a:defRPr/>
            </a:lvl1pPr>
          </a:lstStyle>
          <a:p>
            <a:pPr>
              <a:defRPr/>
            </a:pPr>
            <a:endParaRPr lang="en-US"/>
          </a:p>
        </p:txBody>
      </p:sp>
      <p:sp>
        <p:nvSpPr>
          <p:cNvPr id="24" name="Rectangle 24"/>
          <p:cNvSpPr>
            <a:spLocks noGrp="1" noChangeArrowheads="1"/>
          </p:cNvSpPr>
          <p:nvPr>
            <p:ph type="ftr" sz="quarter" idx="11"/>
          </p:nvPr>
        </p:nvSpPr>
        <p:spPr/>
        <p:txBody>
          <a:bodyPr/>
          <a:lstStyle>
            <a:lvl1pPr>
              <a:defRPr/>
            </a:lvl1pPr>
          </a:lstStyle>
          <a:p>
            <a:pPr>
              <a:defRPr/>
            </a:pPr>
            <a:endParaRPr lang="en-US"/>
          </a:p>
        </p:txBody>
      </p:sp>
      <p:sp>
        <p:nvSpPr>
          <p:cNvPr id="25" name="Rectangle 25"/>
          <p:cNvSpPr>
            <a:spLocks noGrp="1" noChangeArrowheads="1"/>
          </p:cNvSpPr>
          <p:nvPr>
            <p:ph type="sldNum" sz="quarter" idx="12"/>
          </p:nvPr>
        </p:nvSpPr>
        <p:spPr/>
        <p:txBody>
          <a:bodyPr/>
          <a:lstStyle>
            <a:lvl1pPr>
              <a:defRPr/>
            </a:lvl1pPr>
          </a:lstStyle>
          <a:p>
            <a:pPr>
              <a:defRPr/>
            </a:pPr>
            <a:fld id="{29877AD1-AAD0-49DE-A354-6A9AF31F0A62}"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FA7E4BB8-FF58-4234-8920-959B819F7EAF}"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65B120E8-25A8-4F9D-B75C-119CBEC3D7B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E90F9556-E2EB-4B98-A4A8-555DABD5E490}"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p>
        </p:txBody>
      </p:sp>
      <p:sp>
        <p:nvSpPr>
          <p:cNvPr id="5" name="Rectangle 24"/>
          <p:cNvSpPr>
            <a:spLocks noGrp="1" noChangeArrowheads="1"/>
          </p:cNvSpPr>
          <p:nvPr>
            <p:ph type="ftr" sz="quarter" idx="11"/>
          </p:nvPr>
        </p:nvSpPr>
        <p:spPr>
          <a:ln/>
        </p:spPr>
        <p:txBody>
          <a:bodyPr/>
          <a:lstStyle>
            <a:lvl1pPr>
              <a:defRPr/>
            </a:lvl1pPr>
          </a:lstStyle>
          <a:p>
            <a:pPr>
              <a:defRPr/>
            </a:pPr>
            <a:endParaRPr lang="en-US"/>
          </a:p>
        </p:txBody>
      </p:sp>
      <p:sp>
        <p:nvSpPr>
          <p:cNvPr id="6" name="Rectangle 25"/>
          <p:cNvSpPr>
            <a:spLocks noGrp="1" noChangeArrowheads="1"/>
          </p:cNvSpPr>
          <p:nvPr>
            <p:ph type="sldNum" sz="quarter" idx="12"/>
          </p:nvPr>
        </p:nvSpPr>
        <p:spPr>
          <a:ln/>
        </p:spPr>
        <p:txBody>
          <a:bodyPr/>
          <a:lstStyle>
            <a:lvl1pPr>
              <a:defRPr/>
            </a:lvl1pPr>
          </a:lstStyle>
          <a:p>
            <a:pPr>
              <a:defRPr/>
            </a:pPr>
            <a:fld id="{229E46D2-A610-4BAF-BED3-6C85E1DFD619}"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14DEF6D7-2066-4D52-B8A0-04EBEC6C6AF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p>
        </p:txBody>
      </p:sp>
      <p:sp>
        <p:nvSpPr>
          <p:cNvPr id="8" name="Rectangle 24"/>
          <p:cNvSpPr>
            <a:spLocks noGrp="1" noChangeArrowheads="1"/>
          </p:cNvSpPr>
          <p:nvPr>
            <p:ph type="ftr" sz="quarter" idx="11"/>
          </p:nvPr>
        </p:nvSpPr>
        <p:spPr>
          <a:ln/>
        </p:spPr>
        <p:txBody>
          <a:bodyPr/>
          <a:lstStyle>
            <a:lvl1pPr>
              <a:defRPr/>
            </a:lvl1pPr>
          </a:lstStyle>
          <a:p>
            <a:pPr>
              <a:defRPr/>
            </a:pPr>
            <a:endParaRPr lang="en-US"/>
          </a:p>
        </p:txBody>
      </p:sp>
      <p:sp>
        <p:nvSpPr>
          <p:cNvPr id="9" name="Rectangle 25"/>
          <p:cNvSpPr>
            <a:spLocks noGrp="1" noChangeArrowheads="1"/>
          </p:cNvSpPr>
          <p:nvPr>
            <p:ph type="sldNum" sz="quarter" idx="12"/>
          </p:nvPr>
        </p:nvSpPr>
        <p:spPr>
          <a:ln/>
        </p:spPr>
        <p:txBody>
          <a:bodyPr/>
          <a:lstStyle>
            <a:lvl1pPr>
              <a:defRPr/>
            </a:lvl1pPr>
          </a:lstStyle>
          <a:p>
            <a:pPr>
              <a:defRPr/>
            </a:pPr>
            <a:fld id="{E6CD6CA5-A195-453C-8787-43E5817AB6F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p>
        </p:txBody>
      </p:sp>
      <p:sp>
        <p:nvSpPr>
          <p:cNvPr id="4" name="Rectangle 24"/>
          <p:cNvSpPr>
            <a:spLocks noGrp="1" noChangeArrowheads="1"/>
          </p:cNvSpPr>
          <p:nvPr>
            <p:ph type="ftr" sz="quarter" idx="11"/>
          </p:nvPr>
        </p:nvSpPr>
        <p:spPr>
          <a:ln/>
        </p:spPr>
        <p:txBody>
          <a:bodyPr/>
          <a:lstStyle>
            <a:lvl1pPr>
              <a:defRPr/>
            </a:lvl1pPr>
          </a:lstStyle>
          <a:p>
            <a:pPr>
              <a:defRPr/>
            </a:pPr>
            <a:endParaRPr lang="en-US"/>
          </a:p>
        </p:txBody>
      </p:sp>
      <p:sp>
        <p:nvSpPr>
          <p:cNvPr id="5" name="Rectangle 25"/>
          <p:cNvSpPr>
            <a:spLocks noGrp="1" noChangeArrowheads="1"/>
          </p:cNvSpPr>
          <p:nvPr>
            <p:ph type="sldNum" sz="quarter" idx="12"/>
          </p:nvPr>
        </p:nvSpPr>
        <p:spPr>
          <a:ln/>
        </p:spPr>
        <p:txBody>
          <a:bodyPr/>
          <a:lstStyle>
            <a:lvl1pPr>
              <a:defRPr/>
            </a:lvl1pPr>
          </a:lstStyle>
          <a:p>
            <a:pPr>
              <a:defRPr/>
            </a:pPr>
            <a:fld id="{F2F82CFA-42C9-42E3-88B1-A0BCF672C9D6}"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p>
        </p:txBody>
      </p:sp>
      <p:sp>
        <p:nvSpPr>
          <p:cNvPr id="3" name="Rectangle 24"/>
          <p:cNvSpPr>
            <a:spLocks noGrp="1" noChangeArrowheads="1"/>
          </p:cNvSpPr>
          <p:nvPr>
            <p:ph type="ftr" sz="quarter" idx="11"/>
          </p:nvPr>
        </p:nvSpPr>
        <p:spPr>
          <a:ln/>
        </p:spPr>
        <p:txBody>
          <a:bodyPr/>
          <a:lstStyle>
            <a:lvl1pPr>
              <a:defRPr/>
            </a:lvl1pPr>
          </a:lstStyle>
          <a:p>
            <a:pPr>
              <a:defRPr/>
            </a:pPr>
            <a:endParaRPr lang="en-US"/>
          </a:p>
        </p:txBody>
      </p:sp>
      <p:sp>
        <p:nvSpPr>
          <p:cNvPr id="4" name="Rectangle 25"/>
          <p:cNvSpPr>
            <a:spLocks noGrp="1" noChangeArrowheads="1"/>
          </p:cNvSpPr>
          <p:nvPr>
            <p:ph type="sldNum" sz="quarter" idx="12"/>
          </p:nvPr>
        </p:nvSpPr>
        <p:spPr>
          <a:ln/>
        </p:spPr>
        <p:txBody>
          <a:bodyPr/>
          <a:lstStyle>
            <a:lvl1pPr>
              <a:defRPr/>
            </a:lvl1pPr>
          </a:lstStyle>
          <a:p>
            <a:pPr>
              <a:defRPr/>
            </a:pPr>
            <a:fld id="{E9037235-12C7-44FF-A8F7-30512D78164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EB99A3F3-B4B4-4F26-84E0-8B8C25925A5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p>
        </p:txBody>
      </p:sp>
      <p:sp>
        <p:nvSpPr>
          <p:cNvPr id="6" name="Rectangle 24"/>
          <p:cNvSpPr>
            <a:spLocks noGrp="1" noChangeArrowheads="1"/>
          </p:cNvSpPr>
          <p:nvPr>
            <p:ph type="ftr" sz="quarter" idx="11"/>
          </p:nvPr>
        </p:nvSpPr>
        <p:spPr>
          <a:ln/>
        </p:spPr>
        <p:txBody>
          <a:bodyPr/>
          <a:lstStyle>
            <a:lvl1pPr>
              <a:defRPr/>
            </a:lvl1pPr>
          </a:lstStyle>
          <a:p>
            <a:pPr>
              <a:defRPr/>
            </a:pPr>
            <a:endParaRPr lang="en-US"/>
          </a:p>
        </p:txBody>
      </p:sp>
      <p:sp>
        <p:nvSpPr>
          <p:cNvPr id="7" name="Rectangle 25"/>
          <p:cNvSpPr>
            <a:spLocks noGrp="1" noChangeArrowheads="1"/>
          </p:cNvSpPr>
          <p:nvPr>
            <p:ph type="sldNum" sz="quarter" idx="12"/>
          </p:nvPr>
        </p:nvSpPr>
        <p:spPr>
          <a:ln/>
        </p:spPr>
        <p:txBody>
          <a:bodyPr/>
          <a:lstStyle>
            <a:lvl1pPr>
              <a:defRPr/>
            </a:lvl1pPr>
          </a:lstStyle>
          <a:p>
            <a:pPr>
              <a:defRPr/>
            </a:pPr>
            <a:fld id="{AB00ECCC-3D5D-4960-BF1F-93D25D3EEE35}"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934200"/>
            <a:chOff x="0" y="0"/>
            <a:chExt cx="5760" cy="4368"/>
          </a:xfrm>
        </p:grpSpPr>
        <p:sp>
          <p:nvSpPr>
            <p:cNvPr id="819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0" hangingPunct="0">
                <a:defRPr/>
              </a:pPr>
              <a:endParaRPr lang="en-US" dirty="0">
                <a:cs typeface="+mn-cs"/>
              </a:endParaRPr>
            </a:p>
          </p:txBody>
        </p:sp>
        <p:sp>
          <p:nvSpPr>
            <p:cNvPr id="819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19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19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19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20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20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20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20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lgn="ctr" eaLnBrk="0" hangingPunct="0">
                <a:defRPr/>
              </a:pPr>
              <a:endParaRPr lang="en-US" dirty="0">
                <a:cs typeface="+mn-cs"/>
              </a:endParaRPr>
            </a:p>
          </p:txBody>
        </p:sp>
        <p:sp>
          <p:nvSpPr>
            <p:cNvPr id="820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lgn="ctr" eaLnBrk="0" hangingPunct="0">
                <a:defRPr/>
              </a:pPr>
              <a:endParaRPr lang="en-US" dirty="0">
                <a:cs typeface="+mn-cs"/>
              </a:endParaRPr>
            </a:p>
          </p:txBody>
        </p:sp>
        <p:sp>
          <p:nvSpPr>
            <p:cNvPr id="820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lgn="ctr" eaLnBrk="0" hangingPunct="0">
                <a:defRPr/>
              </a:pPr>
              <a:endParaRPr lang="en-US" dirty="0">
                <a:cs typeface="+mn-cs"/>
              </a:endParaRPr>
            </a:p>
          </p:txBody>
        </p:sp>
        <p:sp>
          <p:nvSpPr>
            <p:cNvPr id="820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0" hangingPunct="0">
                <a:defRPr/>
              </a:pPr>
              <a:endParaRPr lang="en-US" dirty="0">
                <a:cs typeface="+mn-cs"/>
              </a:endParaRPr>
            </a:p>
          </p:txBody>
        </p:sp>
        <p:sp>
          <p:nvSpPr>
            <p:cNvPr id="820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lgn="ctr" eaLnBrk="0" hangingPunct="0">
                <a:defRPr/>
              </a:pPr>
              <a:endParaRPr lang="en-US" dirty="0">
                <a:cs typeface="+mn-cs"/>
              </a:endParaRPr>
            </a:p>
          </p:txBody>
        </p:sp>
        <p:sp>
          <p:nvSpPr>
            <p:cNvPr id="820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lgn="ctr" eaLnBrk="0" hangingPunct="0">
                <a:defRPr/>
              </a:pPr>
              <a:endParaRPr lang="en-US" dirty="0">
                <a:cs typeface="+mn-cs"/>
              </a:endParaRPr>
            </a:p>
          </p:txBody>
        </p:sp>
        <p:sp>
          <p:nvSpPr>
            <p:cNvPr id="820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lgn="ctr" eaLnBrk="0" hangingPunct="0">
                <a:defRPr/>
              </a:pPr>
              <a:endParaRPr lang="en-US" dirty="0">
                <a:cs typeface="+mn-cs"/>
              </a:endParaRPr>
            </a:p>
          </p:txBody>
        </p:sp>
        <p:sp>
          <p:nvSpPr>
            <p:cNvPr id="821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sp>
          <p:nvSpPr>
            <p:cNvPr id="821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lgn="ctr" eaLnBrk="0" hangingPunct="0">
                <a:defRPr/>
              </a:pPr>
              <a:endParaRPr lang="en-US" dirty="0">
                <a:cs typeface="+mn-cs"/>
              </a:endParaRPr>
            </a:p>
          </p:txBody>
        </p:sp>
        <p:sp>
          <p:nvSpPr>
            <p:cNvPr id="821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lgn="ctr" eaLnBrk="0" hangingPunct="0">
                <a:defRPr/>
              </a:pPr>
              <a:endParaRPr lang="en-US" dirty="0">
                <a:cs typeface="+mn-cs"/>
              </a:endParaRPr>
            </a:p>
          </p:txBody>
        </p:sp>
      </p:grpSp>
      <p:sp>
        <p:nvSpPr>
          <p:cNvPr id="8213"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8214"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215" name="Rectangle 23"/>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effectLst>
                  <a:outerShdw blurRad="38100" dist="38100" dir="2700000" algn="tl">
                    <a:srgbClr val="000000"/>
                  </a:outerShdw>
                </a:effectLst>
                <a:latin typeface="Times New Roman" charset="0"/>
                <a:ea typeface="+mn-ea"/>
                <a:cs typeface="+mn-cs"/>
              </a:defRPr>
            </a:lvl1pPr>
          </a:lstStyle>
          <a:p>
            <a:pPr>
              <a:defRPr/>
            </a:pPr>
            <a:endParaRPr lang="en-US"/>
          </a:p>
        </p:txBody>
      </p:sp>
      <p:sp>
        <p:nvSpPr>
          <p:cNvPr id="8216"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latin typeface="Times New Roman" charset="0"/>
                <a:ea typeface="+mn-ea"/>
                <a:cs typeface="+mn-cs"/>
              </a:defRPr>
            </a:lvl1pPr>
          </a:lstStyle>
          <a:p>
            <a:pPr>
              <a:defRPr/>
            </a:pPr>
            <a:endParaRPr lang="en-US"/>
          </a:p>
        </p:txBody>
      </p:sp>
      <p:sp>
        <p:nvSpPr>
          <p:cNvPr id="8217" name="Rectangle 25"/>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ffectLst>
                  <a:outerShdw blurRad="38100" dist="38100" dir="2700000" algn="tl">
                    <a:srgbClr val="FFFFFF"/>
                  </a:outerShdw>
                </a:effectLst>
                <a:ea typeface="ＭＳ Ｐゴシック" charset="-128"/>
              </a:defRPr>
            </a:lvl1pPr>
          </a:lstStyle>
          <a:p>
            <a:pPr>
              <a:defRPr/>
            </a:pPr>
            <a:fld id="{069B013C-059E-4FFF-9463-0ECE647AC00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72"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ＭＳ Ｐゴシック" charset="-128"/>
          <a:cs typeface="ＭＳ Ｐゴシック" charset="-128"/>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eorgia" pitchFamily="18" charset="0"/>
          <a:ea typeface="ＭＳ Ｐゴシック" charset="-128"/>
          <a:cs typeface="ＭＳ Ｐゴシック" charset="-128"/>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eorgia" pitchFamily="18" charset="0"/>
          <a:ea typeface="ＭＳ Ｐゴシック" charset="-128"/>
          <a:cs typeface="ＭＳ Ｐゴシック" charset="-128"/>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eorgia" pitchFamily="18" charset="0"/>
          <a:ea typeface="ＭＳ Ｐゴシック" charset="-128"/>
          <a:cs typeface="ＭＳ Ｐゴシック" charset="-128"/>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eorgia" pitchFamily="18" charset="0"/>
          <a:ea typeface="ＭＳ Ｐゴシック" charset="-128"/>
          <a:cs typeface="ＭＳ Ｐゴシック" charset="-128"/>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charset="0"/>
        </a:defRPr>
      </a:lvl9pPr>
    </p:titleStyle>
    <p:bodyStyle>
      <a:lvl1pPr marL="342900" indent="-342900" algn="l" rtl="0" eaLnBrk="0" fontAlgn="base" hangingPunct="0">
        <a:spcBef>
          <a:spcPct val="20000"/>
        </a:spcBef>
        <a:spcAft>
          <a:spcPct val="0"/>
        </a:spcAft>
        <a:buClr>
          <a:schemeClr val="hlink"/>
        </a:buClr>
        <a:buSzPct val="60000"/>
        <a:buFont typeface="Wingdings" charset="2"/>
        <a:buChar char="n"/>
        <a:defRPr sz="3200">
          <a:solidFill>
            <a:schemeClr val="tx1"/>
          </a:solidFill>
          <a:effectLst>
            <a:outerShdw blurRad="38100" dist="38100" dir="2700000" algn="tl">
              <a:srgbClr val="000000"/>
            </a:outerShdw>
          </a:effectLst>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tx2"/>
        </a:buClr>
        <a:buSzPct val="60000"/>
        <a:buFont typeface="Wingdings" charset="2"/>
        <a:buChar char="n"/>
        <a:defRPr sz="2800">
          <a:solidFill>
            <a:schemeClr val="tx1"/>
          </a:solidFill>
          <a:effectLst>
            <a:outerShdw blurRad="38100" dist="38100" dir="2700000" algn="tl">
              <a:srgbClr val="000000"/>
            </a:outerShdw>
          </a:effectLst>
          <a:latin typeface="+mn-lt"/>
          <a:ea typeface="ＭＳ Ｐゴシック" charset="-128"/>
        </a:defRPr>
      </a:lvl2pPr>
      <a:lvl3pPr marL="1143000" indent="-228600" algn="l" rtl="0" eaLnBrk="0" fontAlgn="base" hangingPunct="0">
        <a:spcBef>
          <a:spcPct val="20000"/>
        </a:spcBef>
        <a:spcAft>
          <a:spcPct val="0"/>
        </a:spcAft>
        <a:buClr>
          <a:schemeClr val="folHlink"/>
        </a:buClr>
        <a:buSzPct val="60000"/>
        <a:buFont typeface="Wingdings" charset="2"/>
        <a:buChar char="n"/>
        <a:defRPr sz="2400">
          <a:solidFill>
            <a:schemeClr val="tx1"/>
          </a:solidFill>
          <a:effectLst>
            <a:outerShdw blurRad="38100" dist="38100" dir="2700000" algn="tl">
              <a:srgbClr val="000000"/>
            </a:outerShdw>
          </a:effectLst>
          <a:latin typeface="+mn-lt"/>
          <a:ea typeface="ＭＳ Ｐゴシック" charset="-128"/>
        </a:defRPr>
      </a:lvl3pPr>
      <a:lvl4pPr marL="1600200" indent="-228600" algn="l" rtl="0" eaLnBrk="0" fontAlgn="base" hangingPunct="0">
        <a:spcBef>
          <a:spcPct val="20000"/>
        </a:spcBef>
        <a:spcAft>
          <a:spcPct val="0"/>
        </a:spcAft>
        <a:buClr>
          <a:schemeClr val="tx1"/>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4pPr>
      <a:lvl5pPr marL="2057400" indent="-228600" algn="l" rtl="0" eaLnBrk="0" fontAlgn="base" hangingPunct="0">
        <a:spcBef>
          <a:spcPct val="20000"/>
        </a:spcBef>
        <a:spcAft>
          <a:spcPct val="0"/>
        </a:spcAft>
        <a:buClr>
          <a:schemeClr val="hlink"/>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5pPr>
      <a:lvl6pPr marL="2514600" indent="-228600" algn="l" rtl="0" fontAlgn="base">
        <a:spcBef>
          <a:spcPct val="20000"/>
        </a:spcBef>
        <a:spcAft>
          <a:spcPct val="0"/>
        </a:spcAft>
        <a:buClr>
          <a:schemeClr val="hlink"/>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6pPr>
      <a:lvl7pPr marL="2971800" indent="-228600" algn="l" rtl="0" fontAlgn="base">
        <a:spcBef>
          <a:spcPct val="20000"/>
        </a:spcBef>
        <a:spcAft>
          <a:spcPct val="0"/>
        </a:spcAft>
        <a:buClr>
          <a:schemeClr val="hlink"/>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7pPr>
      <a:lvl8pPr marL="3429000" indent="-228600" algn="l" rtl="0" fontAlgn="base">
        <a:spcBef>
          <a:spcPct val="20000"/>
        </a:spcBef>
        <a:spcAft>
          <a:spcPct val="0"/>
        </a:spcAft>
        <a:buClr>
          <a:schemeClr val="hlink"/>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8pPr>
      <a:lvl9pPr marL="3886200" indent="-228600" algn="l" rtl="0" fontAlgn="base">
        <a:spcBef>
          <a:spcPct val="20000"/>
        </a:spcBef>
        <a:spcAft>
          <a:spcPct val="0"/>
        </a:spcAft>
        <a:buClr>
          <a:schemeClr val="hlink"/>
        </a:buClr>
        <a:buSzPct val="60000"/>
        <a:buFont typeface="Wingdings" charset="2"/>
        <a:buChar char="n"/>
        <a:defRPr sz="2000">
          <a:solidFill>
            <a:schemeClr val="tx1"/>
          </a:solidFill>
          <a:effectLst>
            <a:outerShdw blurRad="38100" dist="38100" dir="2700000" algn="tl">
              <a:srgbClr val="000000"/>
            </a:outerShdw>
          </a:effectLst>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mailto:marilyn@laurelsprings.co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mailto:Paige.Morabito@nlcinc.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457200"/>
            <a:ext cx="7772400" cy="4495800"/>
          </a:xfrm>
        </p:spPr>
        <p:txBody>
          <a:bodyPr/>
          <a:lstStyle/>
          <a:p>
            <a:pPr eaLnBrk="1" hangingPunct="1">
              <a:defRPr/>
            </a:pPr>
            <a:r>
              <a:rPr lang="en-US" dirty="0" smtClean="0">
                <a:solidFill>
                  <a:srgbClr val="51360C"/>
                </a:solidFill>
              </a:rPr>
              <a:t>Learning Style Assessment: Unlocking</a:t>
            </a:r>
            <a:br>
              <a:rPr lang="en-US" dirty="0" smtClean="0">
                <a:solidFill>
                  <a:srgbClr val="51360C"/>
                </a:solidFill>
              </a:rPr>
            </a:br>
            <a:r>
              <a:rPr lang="en-US" dirty="0" smtClean="0">
                <a:solidFill>
                  <a:srgbClr val="51360C"/>
                </a:solidFill>
              </a:rPr>
              <a:t>a Student’s Online Potential</a:t>
            </a:r>
          </a:p>
        </p:txBody>
      </p:sp>
      <p:sp>
        <p:nvSpPr>
          <p:cNvPr id="3075" name="Rectangle 3"/>
          <p:cNvSpPr>
            <a:spLocks noGrp="1" noChangeArrowheads="1"/>
          </p:cNvSpPr>
          <p:nvPr>
            <p:ph type="subTitle" idx="1"/>
          </p:nvPr>
        </p:nvSpPr>
        <p:spPr>
          <a:xfrm>
            <a:off x="762000" y="5029200"/>
            <a:ext cx="7696200" cy="1524000"/>
          </a:xfrm>
        </p:spPr>
        <p:txBody>
          <a:bodyPr/>
          <a:lstStyle/>
          <a:p>
            <a:pPr eaLnBrk="1" hangingPunct="1"/>
            <a:r>
              <a:rPr lang="en-US" b="1" smtClean="0">
                <a:solidFill>
                  <a:srgbClr val="51360C"/>
                </a:solidFill>
                <a:effectLst/>
              </a:rPr>
              <a:t>Marilyn Mosley Gordanier M.Ed</a:t>
            </a:r>
          </a:p>
          <a:p>
            <a:pPr eaLnBrk="1" hangingPunct="1"/>
            <a:r>
              <a:rPr lang="en-US" b="1" smtClean="0">
                <a:solidFill>
                  <a:srgbClr val="51360C"/>
                </a:solidFill>
                <a:effectLst/>
              </a:rPr>
              <a:t>Paige Morabito Ed.D</a:t>
            </a:r>
          </a:p>
          <a:p>
            <a:pPr eaLnBrk="1" hangingPunct="1"/>
            <a:endParaRPr lang="en-US" b="1" smtClean="0">
              <a:solidFill>
                <a:srgbClr val="51360C"/>
              </a:solidFill>
              <a:effectLst/>
            </a:endParaRPr>
          </a:p>
        </p:txBody>
      </p:sp>
      <p:pic>
        <p:nvPicPr>
          <p:cNvPr id="3076"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dirty="0" smtClean="0">
                <a:solidFill>
                  <a:schemeClr val="tx2">
                    <a:lumMod val="50000"/>
                  </a:schemeClr>
                </a:solidFill>
                <a:effectLst/>
                <a:cs typeface="+mj-cs"/>
              </a:rPr>
              <a:t>Learning </a:t>
            </a:r>
            <a:r>
              <a:rPr lang="en-US" sz="4000" dirty="0" smtClean="0">
                <a:solidFill>
                  <a:schemeClr val="tx2">
                    <a:lumMod val="50000"/>
                  </a:schemeClr>
                </a:solidFill>
                <a:effectLst/>
                <a:cs typeface="+mj-cs"/>
              </a:rPr>
              <a:t>Personality</a:t>
            </a:r>
          </a:p>
        </p:txBody>
      </p:sp>
      <p:sp>
        <p:nvSpPr>
          <p:cNvPr id="37891" name="Rectangle 3"/>
          <p:cNvSpPr>
            <a:spLocks noGrp="1" noChangeArrowheads="1"/>
          </p:cNvSpPr>
          <p:nvPr>
            <p:ph type="body" idx="1"/>
          </p:nvPr>
        </p:nvSpPr>
        <p:spPr/>
        <p:txBody>
          <a:bodyPr/>
          <a:lstStyle/>
          <a:p>
            <a:pPr eaLnBrk="1" hangingPunct="1">
              <a:buClr>
                <a:schemeClr val="tx2">
                  <a:lumMod val="50000"/>
                </a:schemeClr>
              </a:buClr>
              <a:buFont typeface="Wingdings" charset="2"/>
              <a:buNone/>
              <a:defRPr/>
            </a:pPr>
            <a:r>
              <a:rPr lang="en-US" dirty="0" smtClean="0">
                <a:solidFill>
                  <a:schemeClr val="tx2">
                    <a:lumMod val="50000"/>
                  </a:schemeClr>
                </a:solidFill>
                <a:effectLst/>
                <a:cs typeface="+mn-cs"/>
              </a:rPr>
              <a:t>Learning personality or Disposition</a:t>
            </a: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cs typeface="+mn-cs"/>
              </a:rPr>
              <a:t>how student naturally expresses interest in learning </a:t>
            </a: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cs typeface="+mn-cs"/>
              </a:rPr>
              <a:t>His or her inclination toward learning</a:t>
            </a: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cs typeface="+mn-cs"/>
              </a:rPr>
              <a:t>Provide terms to support self advocacy</a:t>
            </a:r>
          </a:p>
          <a:p>
            <a:pPr eaLnBrk="1" hangingPunct="1">
              <a:buClr>
                <a:schemeClr val="tx2">
                  <a:lumMod val="50000"/>
                </a:schemeClr>
              </a:buClr>
              <a:buFont typeface="Courier New" pitchFamily="49" charset="0"/>
              <a:buChar char="o"/>
              <a:defRPr/>
            </a:pPr>
            <a:r>
              <a:rPr lang="en-US" sz="2400" dirty="0" smtClean="0">
                <a:solidFill>
                  <a:schemeClr val="tx2">
                    <a:lumMod val="50000"/>
                  </a:schemeClr>
                </a:solidFill>
                <a:effectLst/>
                <a:cs typeface="+mn-cs"/>
              </a:rPr>
              <a:t>Overview of Learning Styles (graphical) </a:t>
            </a:r>
          </a:p>
          <a:p>
            <a:pPr lvl="1" eaLnBrk="1" hangingPunct="1">
              <a:buClr>
                <a:schemeClr val="tx2">
                  <a:lumMod val="50000"/>
                </a:schemeClr>
              </a:buClr>
              <a:buFont typeface="Courier New" pitchFamily="49" charset="0"/>
              <a:buChar char="o"/>
              <a:defRPr/>
            </a:pPr>
            <a:r>
              <a:rPr lang="en-US" sz="2000" dirty="0" smtClean="0">
                <a:solidFill>
                  <a:schemeClr val="tx2">
                    <a:lumMod val="50000"/>
                  </a:schemeClr>
                </a:solidFill>
                <a:effectLst/>
              </a:rPr>
              <a:t>www.learning-styles-online.com/overview</a:t>
            </a:r>
          </a:p>
          <a:p>
            <a:pPr eaLnBrk="1" hangingPunct="1">
              <a:buClr>
                <a:schemeClr val="tx2">
                  <a:lumMod val="50000"/>
                </a:schemeClr>
              </a:buClr>
              <a:buFont typeface="Courier New" pitchFamily="49" charset="0"/>
              <a:buChar char="o"/>
              <a:defRPr/>
            </a:pPr>
            <a:r>
              <a:rPr lang="en-US" sz="2400" dirty="0" smtClean="0">
                <a:solidFill>
                  <a:schemeClr val="tx2">
                    <a:lumMod val="50000"/>
                  </a:schemeClr>
                </a:solidFill>
                <a:effectLst/>
                <a:cs typeface="+mn-cs"/>
              </a:rPr>
              <a:t>Another inventory for you or students to complete</a:t>
            </a:r>
          </a:p>
          <a:p>
            <a:pPr lvl="1" eaLnBrk="1" hangingPunct="1">
              <a:buClr>
                <a:schemeClr val="tx2">
                  <a:lumMod val="50000"/>
                </a:schemeClr>
              </a:buClr>
              <a:buFont typeface="Courier New" pitchFamily="49" charset="0"/>
              <a:buChar char="o"/>
              <a:defRPr/>
            </a:pPr>
            <a:r>
              <a:rPr lang="en-US" sz="2000" dirty="0" smtClean="0">
                <a:solidFill>
                  <a:schemeClr val="tx2">
                    <a:lumMod val="50000"/>
                  </a:schemeClr>
                </a:solidFill>
                <a:effectLst/>
              </a:rPr>
              <a:t>http://www.engr.ncsu.edu/learningstyles/ilsweb.html</a:t>
            </a:r>
          </a:p>
        </p:txBody>
      </p:sp>
      <p:pic>
        <p:nvPicPr>
          <p:cNvPr id="12292"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z="4000" dirty="0" smtClean="0">
                <a:solidFill>
                  <a:schemeClr val="tx2">
                    <a:lumMod val="50000"/>
                  </a:schemeClr>
                </a:solidFill>
                <a:effectLst/>
                <a:cs typeface="+mj-cs"/>
              </a:rPr>
              <a:t>Modality</a:t>
            </a:r>
          </a:p>
        </p:txBody>
      </p:sp>
      <p:sp>
        <p:nvSpPr>
          <p:cNvPr id="37891" name="Rectangle 3"/>
          <p:cNvSpPr>
            <a:spLocks noGrp="1" noChangeArrowheads="1"/>
          </p:cNvSpPr>
          <p:nvPr>
            <p:ph type="body" idx="1"/>
          </p:nvPr>
        </p:nvSpPr>
        <p:spPr>
          <a:xfrm>
            <a:off x="457200" y="1447800"/>
            <a:ext cx="8229600" cy="4683125"/>
          </a:xfrm>
        </p:spPr>
        <p:txBody>
          <a:bodyPr/>
          <a:lstStyle/>
          <a:p>
            <a:pPr eaLnBrk="1" hangingPunct="1">
              <a:buFont typeface="Wingdings" charset="2"/>
              <a:buNone/>
              <a:defRPr/>
            </a:pPr>
            <a:endParaRPr lang="en-US" dirty="0" smtClean="0">
              <a:solidFill>
                <a:schemeClr val="tx2">
                  <a:lumMod val="50000"/>
                </a:schemeClr>
              </a:solidFill>
              <a:ea typeface="+mn-ea"/>
              <a:cs typeface="+mn-cs"/>
            </a:endParaRPr>
          </a:p>
          <a:p>
            <a:pPr eaLnBrk="1" hangingPunct="1">
              <a:buClr>
                <a:schemeClr val="tx2">
                  <a:lumMod val="50000"/>
                </a:schemeClr>
              </a:buClr>
              <a:buFont typeface="Wingdings" charset="2"/>
              <a:buNone/>
              <a:defRPr/>
            </a:pPr>
            <a:r>
              <a:rPr lang="en-US" dirty="0" smtClean="0">
                <a:solidFill>
                  <a:schemeClr val="tx2">
                    <a:lumMod val="50000"/>
                  </a:schemeClr>
                </a:solidFill>
                <a:effectLst/>
                <a:ea typeface="+mn-ea"/>
                <a:cs typeface="+mn-cs"/>
              </a:rPr>
              <a:t>How student </a:t>
            </a:r>
            <a:r>
              <a:rPr lang="en-US" u="sng" dirty="0" smtClean="0">
                <a:solidFill>
                  <a:schemeClr val="tx2">
                    <a:lumMod val="50000"/>
                  </a:schemeClr>
                </a:solidFill>
                <a:effectLst/>
                <a:ea typeface="+mn-ea"/>
                <a:cs typeface="+mn-cs"/>
              </a:rPr>
              <a:t>learns</a:t>
            </a:r>
            <a:r>
              <a:rPr lang="en-US" dirty="0" smtClean="0">
                <a:solidFill>
                  <a:schemeClr val="tx2">
                    <a:lumMod val="50000"/>
                  </a:schemeClr>
                </a:solidFill>
                <a:effectLst/>
                <a:ea typeface="+mn-ea"/>
                <a:cs typeface="+mn-cs"/>
              </a:rPr>
              <a:t> best</a:t>
            </a: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cs typeface="+mn-cs"/>
              </a:rPr>
              <a:t>auditory, visual, and tactile/kinesthetic</a:t>
            </a:r>
            <a:endParaRPr lang="en-US" dirty="0" smtClean="0">
              <a:solidFill>
                <a:schemeClr val="tx2">
                  <a:lumMod val="50000"/>
                </a:schemeClr>
              </a:solidFill>
              <a:effectLst/>
              <a:ea typeface="+mn-ea"/>
              <a:cs typeface="+mn-cs"/>
            </a:endParaRP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ea typeface="+mn-ea"/>
                <a:cs typeface="+mn-cs"/>
              </a:rPr>
              <a:t>integrate modality preferences within instruction </a:t>
            </a:r>
          </a:p>
          <a:p>
            <a:pPr eaLnBrk="1" hangingPunct="1">
              <a:buClr>
                <a:schemeClr val="tx2">
                  <a:lumMod val="50000"/>
                </a:schemeClr>
              </a:buClr>
              <a:buFont typeface="Courier New" pitchFamily="49" charset="0"/>
              <a:buChar char="o"/>
              <a:defRPr/>
            </a:pPr>
            <a:r>
              <a:rPr lang="en-US" dirty="0" smtClean="0">
                <a:solidFill>
                  <a:schemeClr val="tx2">
                    <a:lumMod val="50000"/>
                  </a:schemeClr>
                </a:solidFill>
                <a:effectLst/>
                <a:ea typeface="+mn-ea"/>
                <a:cs typeface="+mn-cs"/>
              </a:rPr>
              <a:t>encourage self advocacy for assessment</a:t>
            </a:r>
          </a:p>
          <a:p>
            <a:pPr eaLnBrk="1" hangingPunct="1">
              <a:buClr>
                <a:schemeClr val="tx2">
                  <a:lumMod val="50000"/>
                </a:schemeClr>
              </a:buClr>
              <a:buFont typeface="Wingdings" charset="2"/>
              <a:buNone/>
              <a:defRPr/>
            </a:pPr>
            <a:endParaRPr lang="en-US" sz="2400" dirty="0" smtClean="0">
              <a:solidFill>
                <a:schemeClr val="tx2">
                  <a:lumMod val="50000"/>
                </a:schemeClr>
              </a:solidFill>
              <a:effectLst/>
              <a:ea typeface="+mn-ea"/>
              <a:cs typeface="+mn-cs"/>
            </a:endParaRPr>
          </a:p>
          <a:p>
            <a:pPr eaLnBrk="1" hangingPunct="1">
              <a:buClr>
                <a:schemeClr val="tx2">
                  <a:lumMod val="50000"/>
                </a:schemeClr>
              </a:buClr>
              <a:buFont typeface="Wingdings" charset="2"/>
              <a:buNone/>
              <a:defRPr/>
            </a:pPr>
            <a:r>
              <a:rPr lang="en-US" sz="2400" dirty="0" smtClean="0">
                <a:solidFill>
                  <a:schemeClr val="tx2">
                    <a:lumMod val="50000"/>
                  </a:schemeClr>
                </a:solidFill>
                <a:effectLst/>
                <a:ea typeface="+mn-ea"/>
                <a:cs typeface="+mn-cs"/>
              </a:rPr>
              <a:t>Learning Styles Description and Test,</a:t>
            </a:r>
          </a:p>
          <a:p>
            <a:pPr eaLnBrk="1" hangingPunct="1">
              <a:buClr>
                <a:schemeClr val="tx2">
                  <a:lumMod val="50000"/>
                </a:schemeClr>
              </a:buClr>
              <a:buFont typeface="Wingdings" charset="2"/>
              <a:buNone/>
              <a:defRPr/>
            </a:pPr>
            <a:r>
              <a:rPr lang="en-US" sz="2400" dirty="0" smtClean="0">
                <a:solidFill>
                  <a:schemeClr val="tx2">
                    <a:lumMod val="50000"/>
                  </a:schemeClr>
                </a:solidFill>
                <a:effectLst/>
                <a:ea typeface="+mn-ea"/>
                <a:cs typeface="+mn-cs"/>
              </a:rPr>
              <a:t>www.ldpride.net/learningstyles.MI.htm</a:t>
            </a:r>
          </a:p>
        </p:txBody>
      </p:sp>
      <p:pic>
        <p:nvPicPr>
          <p:cNvPr id="13316"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z="4000" dirty="0" smtClean="0">
                <a:solidFill>
                  <a:schemeClr val="tx2">
                    <a:lumMod val="50000"/>
                  </a:schemeClr>
                </a:solidFill>
                <a:effectLst/>
                <a:cs typeface="+mj-cs"/>
              </a:rPr>
              <a:t>Interests</a:t>
            </a:r>
          </a:p>
        </p:txBody>
      </p:sp>
      <p:sp>
        <p:nvSpPr>
          <p:cNvPr id="37891" name="Rectangle 3"/>
          <p:cNvSpPr>
            <a:spLocks noGrp="1" noChangeArrowheads="1"/>
          </p:cNvSpPr>
          <p:nvPr>
            <p:ph type="body" idx="1"/>
          </p:nvPr>
        </p:nvSpPr>
        <p:spPr/>
        <p:txBody>
          <a:bodyPr/>
          <a:lstStyle/>
          <a:p>
            <a:pPr eaLnBrk="1" hangingPunct="1">
              <a:buFont typeface="Wingdings" charset="2"/>
              <a:buNone/>
              <a:defRPr/>
            </a:pPr>
            <a:r>
              <a:rPr lang="en-US" dirty="0" smtClean="0">
                <a:solidFill>
                  <a:srgbClr val="51360C"/>
                </a:solidFill>
              </a:rPr>
              <a:t>   </a:t>
            </a:r>
            <a:r>
              <a:rPr lang="en-US" dirty="0" smtClean="0">
                <a:solidFill>
                  <a:srgbClr val="51360C"/>
                </a:solidFill>
                <a:effectLst/>
              </a:rPr>
              <a:t>Acknowledge student’s interests</a:t>
            </a:r>
          </a:p>
          <a:p>
            <a:pPr eaLnBrk="1" hangingPunct="1">
              <a:buClr>
                <a:srgbClr val="51360C"/>
              </a:buClr>
              <a:buFont typeface="Courier New" charset="0"/>
              <a:buChar char="o"/>
              <a:defRPr/>
            </a:pPr>
            <a:r>
              <a:rPr lang="en-US" dirty="0" smtClean="0">
                <a:solidFill>
                  <a:srgbClr val="51360C"/>
                </a:solidFill>
                <a:effectLst/>
              </a:rPr>
              <a:t>Incorporate student interests into core academics</a:t>
            </a:r>
          </a:p>
          <a:p>
            <a:pPr eaLnBrk="1" hangingPunct="1">
              <a:buClr>
                <a:srgbClr val="51360C"/>
              </a:buClr>
              <a:buFont typeface="Courier New" charset="0"/>
              <a:buChar char="o"/>
              <a:defRPr/>
            </a:pPr>
            <a:r>
              <a:rPr lang="en-US" dirty="0" smtClean="0">
                <a:solidFill>
                  <a:srgbClr val="51360C"/>
                </a:solidFill>
                <a:effectLst/>
              </a:rPr>
              <a:t>Increases internal motivation</a:t>
            </a:r>
          </a:p>
          <a:p>
            <a:pPr eaLnBrk="1" hangingPunct="1">
              <a:buClr>
                <a:srgbClr val="51360C"/>
              </a:buClr>
              <a:buFont typeface="Courier New" charset="0"/>
              <a:buChar char="o"/>
              <a:defRPr/>
            </a:pPr>
            <a:r>
              <a:rPr lang="en-US" dirty="0" smtClean="0">
                <a:solidFill>
                  <a:srgbClr val="51360C"/>
                </a:solidFill>
                <a:effectLst/>
              </a:rPr>
              <a:t>Provides glimpse into student’s world</a:t>
            </a:r>
          </a:p>
          <a:p>
            <a:pPr eaLnBrk="1" hangingPunct="1">
              <a:buClr>
                <a:srgbClr val="51360C"/>
              </a:buClr>
              <a:buFont typeface="Courier New" charset="0"/>
              <a:buChar char="o"/>
              <a:defRPr/>
            </a:pPr>
            <a:endParaRPr lang="en-US" dirty="0" smtClean="0">
              <a:solidFill>
                <a:srgbClr val="51360C"/>
              </a:solidFill>
              <a:effectLst/>
            </a:endParaRPr>
          </a:p>
          <a:p>
            <a:pPr eaLnBrk="1" hangingPunct="1">
              <a:buClr>
                <a:srgbClr val="51360C"/>
              </a:buClr>
              <a:buFont typeface="Courier New" charset="0"/>
              <a:buChar char="o"/>
              <a:defRPr/>
            </a:pPr>
            <a:r>
              <a:rPr lang="en-US" sz="2400" dirty="0" smtClean="0">
                <a:solidFill>
                  <a:srgbClr val="51360C"/>
                </a:solidFill>
                <a:effectLst/>
              </a:rPr>
              <a:t>Student Interest Survey, </a:t>
            </a:r>
            <a:r>
              <a:rPr lang="en-US" sz="2000" dirty="0" smtClean="0">
                <a:solidFill>
                  <a:srgbClr val="51360C"/>
                </a:solidFill>
                <a:effectLst/>
              </a:rPr>
              <a:t>http://printables.scholastic.com/printables/f.jsp?id=35689</a:t>
            </a:r>
            <a:endParaRPr lang="en-US" sz="2400" dirty="0" smtClean="0">
              <a:solidFill>
                <a:srgbClr val="51360C"/>
              </a:solidFill>
              <a:effectLst/>
            </a:endParaRPr>
          </a:p>
        </p:txBody>
      </p:sp>
      <p:pic>
        <p:nvPicPr>
          <p:cNvPr id="14340"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effectLst/>
              </a:rPr>
              <a:t>What can we tell about him?</a:t>
            </a:r>
            <a:endParaRPr lang="en-US" dirty="0">
              <a:solidFill>
                <a:schemeClr val="tx2">
                  <a:lumMod val="50000"/>
                </a:schemeClr>
              </a:solidFill>
              <a:effectLst/>
            </a:endParaRPr>
          </a:p>
        </p:txBody>
      </p:sp>
      <p:pic>
        <p:nvPicPr>
          <p:cNvPr id="15363" name="Content Placeholder 3" descr="025.JPG"/>
          <p:cNvPicPr>
            <a:picLocks noGrp="1" noChangeAspect="1"/>
          </p:cNvPicPr>
          <p:nvPr>
            <p:ph idx="1"/>
          </p:nvPr>
        </p:nvPicPr>
        <p:blipFill>
          <a:blip r:embed="rId2"/>
          <a:srcRect/>
          <a:stretch>
            <a:fillRect/>
          </a:stretch>
        </p:blipFill>
        <p:spPr>
          <a:xfrm>
            <a:off x="1550988" y="1600200"/>
            <a:ext cx="6042025" cy="4530725"/>
          </a:xfrm>
        </p:spPr>
      </p:pic>
      <p:pic>
        <p:nvPicPr>
          <p:cNvPr id="15364"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0"/>
            <a:ext cx="8229600" cy="1143000"/>
          </a:xfrm>
        </p:spPr>
        <p:txBody>
          <a:bodyPr/>
          <a:lstStyle/>
          <a:p>
            <a:pPr eaLnBrk="1" hangingPunct="1">
              <a:defRPr/>
            </a:pPr>
            <a:r>
              <a:rPr lang="en-US" sz="4000" dirty="0" smtClean="0">
                <a:solidFill>
                  <a:schemeClr val="tx2">
                    <a:lumMod val="50000"/>
                  </a:schemeClr>
                </a:solidFill>
                <a:effectLst/>
                <a:cs typeface="+mj-cs"/>
              </a:rPr>
              <a:t>Talents</a:t>
            </a:r>
          </a:p>
        </p:txBody>
      </p:sp>
      <p:sp>
        <p:nvSpPr>
          <p:cNvPr id="16387" name="Rectangle 3"/>
          <p:cNvSpPr>
            <a:spLocks noGrp="1" noChangeArrowheads="1"/>
          </p:cNvSpPr>
          <p:nvPr>
            <p:ph type="body" idx="1"/>
          </p:nvPr>
        </p:nvSpPr>
        <p:spPr>
          <a:xfrm>
            <a:off x="457200" y="914400"/>
            <a:ext cx="8229600" cy="4759325"/>
          </a:xfrm>
        </p:spPr>
        <p:txBody>
          <a:bodyPr/>
          <a:lstStyle/>
          <a:p>
            <a:pPr eaLnBrk="1" hangingPunct="1">
              <a:buClr>
                <a:srgbClr val="51360C"/>
              </a:buClr>
              <a:buFont typeface="Wingdings" charset="2"/>
              <a:buNone/>
            </a:pPr>
            <a:r>
              <a:rPr lang="en-US" sz="2800" smtClean="0">
                <a:solidFill>
                  <a:srgbClr val="51360C"/>
                </a:solidFill>
                <a:effectLst/>
              </a:rPr>
              <a:t>Student’s area/s of expertise </a:t>
            </a:r>
          </a:p>
          <a:p>
            <a:pPr eaLnBrk="1" hangingPunct="1">
              <a:buClr>
                <a:srgbClr val="51360C"/>
              </a:buClr>
              <a:buFont typeface="Wingdings" charset="2"/>
              <a:buNone/>
            </a:pPr>
            <a:r>
              <a:rPr lang="en-US" sz="2800" smtClean="0">
                <a:solidFill>
                  <a:srgbClr val="51360C"/>
                </a:solidFill>
                <a:effectLst/>
              </a:rPr>
              <a:t>	(Multiple Intelligences)</a:t>
            </a:r>
          </a:p>
          <a:p>
            <a:pPr eaLnBrk="1" hangingPunct="1">
              <a:buClr>
                <a:srgbClr val="51360C"/>
              </a:buClr>
              <a:buFont typeface="Courier New" charset="0"/>
              <a:buChar char="o"/>
            </a:pPr>
            <a:r>
              <a:rPr lang="en-US" sz="2800" smtClean="0">
                <a:solidFill>
                  <a:srgbClr val="51360C"/>
                </a:solidFill>
                <a:effectLst/>
              </a:rPr>
              <a:t>Words/Narratives</a:t>
            </a:r>
          </a:p>
          <a:p>
            <a:pPr eaLnBrk="1" hangingPunct="1">
              <a:buClr>
                <a:srgbClr val="51360C"/>
              </a:buClr>
              <a:buFont typeface="Courier New" charset="0"/>
              <a:buChar char="o"/>
            </a:pPr>
            <a:r>
              <a:rPr lang="en-US" sz="2800" smtClean="0">
                <a:solidFill>
                  <a:srgbClr val="51360C"/>
                </a:solidFill>
                <a:effectLst/>
              </a:rPr>
              <a:t>Music</a:t>
            </a:r>
          </a:p>
          <a:p>
            <a:pPr eaLnBrk="1" hangingPunct="1">
              <a:buClr>
                <a:srgbClr val="51360C"/>
              </a:buClr>
              <a:buFont typeface="Courier New" charset="0"/>
              <a:buChar char="o"/>
            </a:pPr>
            <a:r>
              <a:rPr lang="en-US" sz="2800" smtClean="0">
                <a:solidFill>
                  <a:srgbClr val="51360C"/>
                </a:solidFill>
                <a:effectLst/>
              </a:rPr>
              <a:t>Math/Logic</a:t>
            </a:r>
          </a:p>
          <a:p>
            <a:pPr eaLnBrk="1" hangingPunct="1">
              <a:buClr>
                <a:srgbClr val="51360C"/>
              </a:buClr>
              <a:buFont typeface="Courier New" charset="0"/>
              <a:buChar char="o"/>
            </a:pPr>
            <a:r>
              <a:rPr lang="en-US" sz="2800" smtClean="0">
                <a:solidFill>
                  <a:srgbClr val="51360C"/>
                </a:solidFill>
                <a:effectLst/>
              </a:rPr>
              <a:t>Spatial/Body Coordination</a:t>
            </a:r>
          </a:p>
          <a:p>
            <a:pPr eaLnBrk="1" hangingPunct="1">
              <a:buClr>
                <a:srgbClr val="51360C"/>
              </a:buClr>
              <a:buFont typeface="Courier New" charset="0"/>
              <a:buChar char="o"/>
            </a:pPr>
            <a:r>
              <a:rPr lang="en-US" sz="2800" smtClean="0">
                <a:solidFill>
                  <a:srgbClr val="51360C"/>
                </a:solidFill>
                <a:effectLst/>
              </a:rPr>
              <a:t>Interpersonal/ Intrapersonal</a:t>
            </a:r>
          </a:p>
          <a:p>
            <a:pPr eaLnBrk="1" hangingPunct="1">
              <a:buClr>
                <a:srgbClr val="51360C"/>
              </a:buClr>
              <a:buFont typeface="Courier New" charset="0"/>
              <a:buChar char="o"/>
            </a:pPr>
            <a:r>
              <a:rPr lang="en-US" sz="2800" smtClean="0">
                <a:solidFill>
                  <a:srgbClr val="51360C"/>
                </a:solidFill>
                <a:effectLst/>
              </a:rPr>
              <a:t>Foundational</a:t>
            </a:r>
          </a:p>
          <a:p>
            <a:pPr eaLnBrk="1" hangingPunct="1">
              <a:buClr>
                <a:srgbClr val="51360C"/>
              </a:buClr>
              <a:buFont typeface="Courier New" charset="0"/>
              <a:buChar char="o"/>
            </a:pPr>
            <a:r>
              <a:rPr lang="en-US" sz="2800" smtClean="0">
                <a:solidFill>
                  <a:srgbClr val="51360C"/>
                </a:solidFill>
                <a:effectLst/>
              </a:rPr>
              <a:t>Animals, Humor, and Daily Life Skills</a:t>
            </a:r>
          </a:p>
          <a:p>
            <a:pPr eaLnBrk="1" hangingPunct="1">
              <a:buClr>
                <a:srgbClr val="51360C"/>
              </a:buClr>
              <a:buFont typeface="Wingdings" charset="2"/>
              <a:buNone/>
            </a:pPr>
            <a:r>
              <a:rPr lang="en-US" sz="2400" smtClean="0">
                <a:solidFill>
                  <a:srgbClr val="51360C"/>
                </a:solidFill>
                <a:effectLst/>
              </a:rPr>
              <a:t>Multiple Intelligence Explained, www.ldpride.net/</a:t>
            </a:r>
          </a:p>
        </p:txBody>
      </p:sp>
      <p:pic>
        <p:nvPicPr>
          <p:cNvPr id="16388"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z="4000" dirty="0" smtClean="0">
                <a:solidFill>
                  <a:schemeClr val="tx2">
                    <a:lumMod val="50000"/>
                  </a:schemeClr>
                </a:solidFill>
                <a:effectLst/>
                <a:cs typeface="+mj-cs"/>
              </a:rPr>
              <a:t>Learning</a:t>
            </a:r>
            <a:r>
              <a:rPr lang="en-US" dirty="0" smtClean="0">
                <a:solidFill>
                  <a:schemeClr val="tx2">
                    <a:lumMod val="50000"/>
                  </a:schemeClr>
                </a:solidFill>
                <a:effectLst/>
                <a:cs typeface="+mj-cs"/>
              </a:rPr>
              <a:t> Environment</a:t>
            </a:r>
          </a:p>
        </p:txBody>
      </p:sp>
      <p:sp>
        <p:nvSpPr>
          <p:cNvPr id="17411" name="Rectangle 3"/>
          <p:cNvSpPr>
            <a:spLocks noGrp="1" noChangeArrowheads="1"/>
          </p:cNvSpPr>
          <p:nvPr>
            <p:ph type="body" idx="1"/>
          </p:nvPr>
        </p:nvSpPr>
        <p:spPr>
          <a:xfrm>
            <a:off x="457200" y="1219200"/>
            <a:ext cx="8229600" cy="5638800"/>
          </a:xfrm>
        </p:spPr>
        <p:txBody>
          <a:bodyPr/>
          <a:lstStyle/>
          <a:p>
            <a:pPr eaLnBrk="1" hangingPunct="1">
              <a:buClr>
                <a:srgbClr val="51360C"/>
              </a:buClr>
              <a:buFont typeface="Wingdings" charset="2"/>
              <a:buNone/>
            </a:pPr>
            <a:r>
              <a:rPr lang="en-US" sz="2800" smtClean="0">
                <a:solidFill>
                  <a:srgbClr val="51360C"/>
                </a:solidFill>
                <a:effectLst/>
              </a:rPr>
              <a:t>Environment can be addressed in a home, a classroom, or multiple settings. </a:t>
            </a:r>
          </a:p>
          <a:p>
            <a:pPr eaLnBrk="1" hangingPunct="1">
              <a:buClr>
                <a:srgbClr val="51360C"/>
              </a:buClr>
              <a:buFont typeface="Courier New" charset="0"/>
              <a:buChar char="o"/>
            </a:pPr>
            <a:r>
              <a:rPr lang="en-US" sz="2800" smtClean="0">
                <a:solidFill>
                  <a:srgbClr val="51360C"/>
                </a:solidFill>
                <a:effectLst/>
              </a:rPr>
              <a:t>External stimuli</a:t>
            </a:r>
          </a:p>
          <a:p>
            <a:pPr eaLnBrk="1" hangingPunct="1">
              <a:buClr>
                <a:srgbClr val="51360C"/>
              </a:buClr>
              <a:buFont typeface="Courier New" charset="0"/>
              <a:buChar char="o"/>
            </a:pPr>
            <a:r>
              <a:rPr lang="en-US" sz="2800" smtClean="0">
                <a:solidFill>
                  <a:srgbClr val="51360C"/>
                </a:solidFill>
                <a:effectLst/>
              </a:rPr>
              <a:t>Physical comfort</a:t>
            </a:r>
          </a:p>
          <a:p>
            <a:pPr eaLnBrk="1" hangingPunct="1">
              <a:buClr>
                <a:srgbClr val="51360C"/>
              </a:buClr>
              <a:buFont typeface="Courier New" charset="0"/>
              <a:buChar char="o"/>
            </a:pPr>
            <a:r>
              <a:rPr lang="en-US" sz="2800" smtClean="0">
                <a:solidFill>
                  <a:srgbClr val="51360C"/>
                </a:solidFill>
                <a:effectLst/>
              </a:rPr>
              <a:t>Awareness of self</a:t>
            </a:r>
          </a:p>
          <a:p>
            <a:pPr lvl="1" eaLnBrk="1" hangingPunct="1">
              <a:buClr>
                <a:srgbClr val="51360C"/>
              </a:buClr>
              <a:buFont typeface="Courier New" charset="0"/>
              <a:buChar char="o"/>
            </a:pPr>
            <a:r>
              <a:rPr lang="en-US" smtClean="0">
                <a:solidFill>
                  <a:srgbClr val="51360C"/>
                </a:solidFill>
                <a:effectLst/>
              </a:rPr>
              <a:t>Best time of day (or night)</a:t>
            </a:r>
          </a:p>
          <a:p>
            <a:pPr lvl="1" eaLnBrk="1" hangingPunct="1">
              <a:buClr>
                <a:srgbClr val="51360C"/>
              </a:buClr>
              <a:buFont typeface="Courier New" charset="0"/>
              <a:buChar char="o"/>
            </a:pPr>
            <a:r>
              <a:rPr lang="en-US" smtClean="0">
                <a:solidFill>
                  <a:srgbClr val="51360C"/>
                </a:solidFill>
                <a:effectLst/>
              </a:rPr>
              <a:t>Nutritional requirements</a:t>
            </a:r>
          </a:p>
          <a:p>
            <a:pPr lvl="1" eaLnBrk="1" hangingPunct="1">
              <a:buClr>
                <a:srgbClr val="51360C"/>
              </a:buClr>
              <a:buFont typeface="Wingdings" charset="2"/>
              <a:buNone/>
            </a:pPr>
            <a:endParaRPr lang="en-US" sz="2400" smtClean="0">
              <a:solidFill>
                <a:srgbClr val="51360C"/>
              </a:solidFill>
              <a:effectLst/>
            </a:endParaRPr>
          </a:p>
          <a:p>
            <a:pPr lvl="1" eaLnBrk="1" hangingPunct="1">
              <a:buClr>
                <a:srgbClr val="51360C"/>
              </a:buClr>
              <a:buFont typeface="Wingdings" charset="2"/>
              <a:buNone/>
            </a:pPr>
            <a:r>
              <a:rPr lang="en-US" sz="2400" smtClean="0">
                <a:solidFill>
                  <a:srgbClr val="51360C"/>
                </a:solidFill>
                <a:effectLst/>
              </a:rPr>
              <a:t>Implications for the Design of Learning Environments,</a:t>
            </a:r>
          </a:p>
          <a:p>
            <a:pPr lvl="1" eaLnBrk="1" hangingPunct="1">
              <a:buClr>
                <a:srgbClr val="51360C"/>
              </a:buClr>
              <a:buFont typeface="Wingdings" charset="2"/>
              <a:buNone/>
            </a:pPr>
            <a:r>
              <a:rPr lang="en-US" sz="1800" smtClean="0">
                <a:solidFill>
                  <a:srgbClr val="51360C"/>
                </a:solidFill>
                <a:effectLst/>
              </a:rPr>
              <a:t>www.info.uta.fi/tutkimus/fire/archive/Halttunen2003b_preprint.pdf</a:t>
            </a:r>
          </a:p>
          <a:p>
            <a:pPr lvl="1" eaLnBrk="1" hangingPunct="1">
              <a:buFont typeface="Courier New" charset="0"/>
              <a:buChar char="o"/>
            </a:pPr>
            <a:endParaRPr lang="en-US" smtClean="0">
              <a:solidFill>
                <a:srgbClr val="51360C"/>
              </a:solidFill>
              <a:effectLst/>
            </a:endParaRPr>
          </a:p>
        </p:txBody>
      </p:sp>
      <p:pic>
        <p:nvPicPr>
          <p:cNvPr id="17412"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effectLst/>
              </a:rPr>
              <a:t>What can we tell about her?</a:t>
            </a:r>
            <a:endParaRPr lang="en-US" dirty="0"/>
          </a:p>
        </p:txBody>
      </p:sp>
      <p:pic>
        <p:nvPicPr>
          <p:cNvPr id="18435" name="Content Placeholder 3" descr="VSS images 008.JPG"/>
          <p:cNvPicPr>
            <a:picLocks noGrp="1" noChangeAspect="1"/>
          </p:cNvPicPr>
          <p:nvPr>
            <p:ph idx="1"/>
          </p:nvPr>
        </p:nvPicPr>
        <p:blipFill>
          <a:blip r:embed="rId2"/>
          <a:srcRect/>
          <a:stretch>
            <a:fillRect/>
          </a:stretch>
        </p:blipFill>
        <p:spPr>
          <a:xfrm>
            <a:off x="1550988" y="1600200"/>
            <a:ext cx="6042025" cy="4530725"/>
          </a:xfrm>
        </p:spPr>
      </p:pic>
      <p:pic>
        <p:nvPicPr>
          <p:cNvPr id="18436"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en-US" sz="4000" dirty="0" smtClean="0">
                <a:solidFill>
                  <a:schemeClr val="tx2">
                    <a:lumMod val="50000"/>
                  </a:schemeClr>
                </a:solidFill>
                <a:effectLst/>
                <a:cs typeface="+mj-cs"/>
              </a:rPr>
              <a:t> Incorporating Learning Styles in Your Curriculum </a:t>
            </a:r>
          </a:p>
        </p:txBody>
      </p:sp>
      <p:sp>
        <p:nvSpPr>
          <p:cNvPr id="34819" name="Rectangle 3"/>
          <p:cNvSpPr>
            <a:spLocks noGrp="1" noChangeArrowheads="1"/>
          </p:cNvSpPr>
          <p:nvPr>
            <p:ph type="body" idx="1"/>
          </p:nvPr>
        </p:nvSpPr>
        <p:spPr>
          <a:xfrm>
            <a:off x="457200" y="1828800"/>
            <a:ext cx="8229600" cy="4302125"/>
          </a:xfrm>
        </p:spPr>
        <p:txBody>
          <a:bodyPr/>
          <a:lstStyle/>
          <a:p>
            <a:pPr eaLnBrk="1" hangingPunct="1">
              <a:buClr>
                <a:srgbClr val="51360C"/>
              </a:buClr>
              <a:buFont typeface="Wingdings" charset="2"/>
              <a:buNone/>
              <a:defRPr/>
            </a:pPr>
            <a:r>
              <a:rPr lang="en-US" dirty="0" smtClean="0">
                <a:solidFill>
                  <a:srgbClr val="51360C"/>
                </a:solidFill>
                <a:effectLst/>
              </a:rPr>
              <a:t>Assure that the model matches the child </a:t>
            </a:r>
          </a:p>
          <a:p>
            <a:pPr eaLnBrk="1" hangingPunct="1">
              <a:buClr>
                <a:srgbClr val="51360C"/>
              </a:buClr>
              <a:buFont typeface="Courier New" charset="0"/>
              <a:buChar char="o"/>
              <a:defRPr/>
            </a:pPr>
            <a:r>
              <a:rPr lang="en-US" dirty="0" smtClean="0">
                <a:solidFill>
                  <a:srgbClr val="51360C"/>
                </a:solidFill>
                <a:effectLst/>
              </a:rPr>
              <a:t>Encourages internal motivation </a:t>
            </a:r>
          </a:p>
          <a:p>
            <a:pPr eaLnBrk="1" hangingPunct="1">
              <a:buClr>
                <a:srgbClr val="51360C"/>
              </a:buClr>
              <a:buFont typeface="Courier New" charset="0"/>
              <a:buChar char="o"/>
              <a:defRPr/>
            </a:pPr>
            <a:r>
              <a:rPr lang="en-US" dirty="0" smtClean="0">
                <a:solidFill>
                  <a:srgbClr val="51360C"/>
                </a:solidFill>
                <a:effectLst/>
              </a:rPr>
              <a:t>Supports need to self-advocate</a:t>
            </a:r>
          </a:p>
          <a:p>
            <a:pPr eaLnBrk="1" hangingPunct="1">
              <a:buClr>
                <a:srgbClr val="51360C"/>
              </a:buClr>
              <a:buFont typeface="Courier New" charset="0"/>
              <a:buChar char="o"/>
              <a:defRPr/>
            </a:pPr>
            <a:r>
              <a:rPr lang="en-US" dirty="0" smtClean="0">
                <a:solidFill>
                  <a:srgbClr val="51360C"/>
                </a:solidFill>
                <a:effectLst/>
              </a:rPr>
              <a:t>Promotes skills for life long learning</a:t>
            </a:r>
          </a:p>
          <a:p>
            <a:pPr eaLnBrk="1" hangingPunct="1">
              <a:buClr>
                <a:srgbClr val="51360C"/>
              </a:buClr>
              <a:buFont typeface="Courier New" charset="0"/>
              <a:buChar char="o"/>
              <a:defRPr/>
            </a:pPr>
            <a:endParaRPr lang="en-US" dirty="0" smtClean="0">
              <a:solidFill>
                <a:srgbClr val="51360C"/>
              </a:solidFill>
              <a:effectLst/>
            </a:endParaRPr>
          </a:p>
          <a:p>
            <a:pPr eaLnBrk="1" hangingPunct="1">
              <a:buClr>
                <a:srgbClr val="51360C"/>
              </a:buClr>
              <a:buFont typeface="Courier New" charset="0"/>
              <a:buChar char="o"/>
              <a:defRPr/>
            </a:pPr>
            <a:r>
              <a:rPr lang="en-US" sz="2400" dirty="0" smtClean="0">
                <a:solidFill>
                  <a:srgbClr val="51360C"/>
                </a:solidFill>
                <a:effectLst/>
              </a:rPr>
              <a:t>Mind Tool, Learning Style Index,</a:t>
            </a:r>
          </a:p>
          <a:p>
            <a:pPr eaLnBrk="1" hangingPunct="1">
              <a:buClr>
                <a:srgbClr val="51360C"/>
              </a:buClr>
              <a:buFont typeface="Courier New" charset="0"/>
              <a:buChar char="o"/>
              <a:defRPr/>
            </a:pPr>
            <a:r>
              <a:rPr lang="en-US" sz="2400" dirty="0" smtClean="0">
                <a:solidFill>
                  <a:srgbClr val="51360C"/>
                </a:solidFill>
                <a:effectLst/>
              </a:rPr>
              <a:t>www.mindtools.com/mnemlsty.html</a:t>
            </a:r>
          </a:p>
          <a:p>
            <a:pPr eaLnBrk="1" hangingPunct="1">
              <a:defRPr/>
            </a:pPr>
            <a:endParaRPr lang="en-US" dirty="0" smtClean="0">
              <a:solidFill>
                <a:srgbClr val="51360C"/>
              </a:solidFill>
            </a:endParaRPr>
          </a:p>
        </p:txBody>
      </p:sp>
      <p:pic>
        <p:nvPicPr>
          <p:cNvPr id="19460"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4000" smtClean="0">
                <a:solidFill>
                  <a:srgbClr val="51360C"/>
                </a:solidFill>
                <a:effectLst/>
              </a:rPr>
              <a:t> Benefits of a Learning Style Friendly Classroom</a:t>
            </a:r>
          </a:p>
        </p:txBody>
      </p:sp>
      <p:sp>
        <p:nvSpPr>
          <p:cNvPr id="34819" name="Rectangle 3"/>
          <p:cNvSpPr>
            <a:spLocks noGrp="1" noChangeArrowheads="1"/>
          </p:cNvSpPr>
          <p:nvPr>
            <p:ph type="body" idx="1"/>
          </p:nvPr>
        </p:nvSpPr>
        <p:spPr>
          <a:xfrm>
            <a:off x="457200" y="1524000"/>
            <a:ext cx="8229600" cy="5029200"/>
          </a:xfrm>
        </p:spPr>
        <p:txBody>
          <a:bodyPr/>
          <a:lstStyle/>
          <a:p>
            <a:pPr>
              <a:buClr>
                <a:srgbClr val="51360C"/>
              </a:buClr>
              <a:buFont typeface="Courier New" charset="0"/>
              <a:buChar char="o"/>
              <a:defRPr/>
            </a:pPr>
            <a:r>
              <a:rPr lang="en-US" dirty="0" smtClean="0">
                <a:solidFill>
                  <a:srgbClr val="51360C"/>
                </a:solidFill>
                <a:effectLst/>
              </a:rPr>
              <a:t>Encourage self advocacy</a:t>
            </a:r>
          </a:p>
          <a:p>
            <a:pPr>
              <a:buClr>
                <a:srgbClr val="51360C"/>
              </a:buClr>
              <a:buFont typeface="Courier New" charset="0"/>
              <a:buChar char="o"/>
              <a:defRPr/>
            </a:pPr>
            <a:r>
              <a:rPr lang="en-US" dirty="0" smtClean="0">
                <a:solidFill>
                  <a:srgbClr val="51360C"/>
                </a:solidFill>
                <a:effectLst/>
              </a:rPr>
              <a:t>Assignment ideas and help for individual students</a:t>
            </a:r>
          </a:p>
          <a:p>
            <a:pPr>
              <a:buClr>
                <a:srgbClr val="51360C"/>
              </a:buClr>
              <a:buFont typeface="Courier New" charset="0"/>
              <a:buChar char="o"/>
              <a:defRPr/>
            </a:pPr>
            <a:r>
              <a:rPr lang="en-US" dirty="0" smtClean="0">
                <a:solidFill>
                  <a:srgbClr val="51360C"/>
                </a:solidFill>
                <a:effectLst/>
              </a:rPr>
              <a:t>Learning strategies to increase comprehension, retention</a:t>
            </a:r>
          </a:p>
          <a:p>
            <a:pPr>
              <a:buClr>
                <a:srgbClr val="51360C"/>
              </a:buClr>
              <a:buFont typeface="Courier New" charset="0"/>
              <a:buChar char="o"/>
              <a:defRPr/>
            </a:pPr>
            <a:r>
              <a:rPr lang="en-US" dirty="0" smtClean="0">
                <a:solidFill>
                  <a:srgbClr val="51360C"/>
                </a:solidFill>
                <a:effectLst/>
              </a:rPr>
              <a:t>Acknowledges positive contributions of each learning style</a:t>
            </a:r>
          </a:p>
          <a:p>
            <a:pPr>
              <a:buClr>
                <a:srgbClr val="51360C"/>
              </a:buClr>
              <a:buFont typeface="Courier New" charset="0"/>
              <a:buChar char="o"/>
              <a:defRPr/>
            </a:pPr>
            <a:r>
              <a:rPr lang="en-US" dirty="0" smtClean="0">
                <a:solidFill>
                  <a:srgbClr val="51360C"/>
                </a:solidFill>
                <a:effectLst/>
              </a:rPr>
              <a:t>Learning environment which supports multiple learning styles</a:t>
            </a:r>
            <a:br>
              <a:rPr lang="en-US" dirty="0" smtClean="0">
                <a:solidFill>
                  <a:srgbClr val="51360C"/>
                </a:solidFill>
                <a:effectLst/>
              </a:rPr>
            </a:br>
            <a:endParaRPr lang="en-US" sz="2800" dirty="0" smtClean="0">
              <a:solidFill>
                <a:srgbClr val="51360C"/>
              </a:solidFill>
              <a:effectLst/>
            </a:endParaRPr>
          </a:p>
          <a:p>
            <a:pPr>
              <a:defRPr/>
            </a:pPr>
            <a:endParaRPr lang="en-US" dirty="0" smtClean="0">
              <a:solidFill>
                <a:srgbClr val="51360C"/>
              </a:solidFill>
            </a:endParaRPr>
          </a:p>
        </p:txBody>
      </p:sp>
      <p:pic>
        <p:nvPicPr>
          <p:cNvPr id="20484"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04800"/>
            <a:ext cx="8229600" cy="1725613"/>
          </a:xfrm>
        </p:spPr>
        <p:txBody>
          <a:bodyPr/>
          <a:lstStyle/>
          <a:p>
            <a:pPr>
              <a:defRPr/>
            </a:pPr>
            <a:r>
              <a:rPr lang="en-US" sz="4000" dirty="0" smtClean="0">
                <a:solidFill>
                  <a:srgbClr val="51360C"/>
                </a:solidFill>
              </a:rPr>
              <a:t> </a:t>
            </a:r>
            <a:r>
              <a:rPr lang="en-US" sz="4000" dirty="0" smtClean="0">
                <a:solidFill>
                  <a:srgbClr val="51360C"/>
                </a:solidFill>
                <a:effectLst/>
              </a:rPr>
              <a:t>Additional Resources</a:t>
            </a:r>
          </a:p>
        </p:txBody>
      </p:sp>
      <p:sp>
        <p:nvSpPr>
          <p:cNvPr id="34819" name="Rectangle 3"/>
          <p:cNvSpPr>
            <a:spLocks noGrp="1" noChangeArrowheads="1"/>
          </p:cNvSpPr>
          <p:nvPr>
            <p:ph type="body" idx="1"/>
          </p:nvPr>
        </p:nvSpPr>
        <p:spPr>
          <a:xfrm>
            <a:off x="457200" y="838200"/>
            <a:ext cx="8229600" cy="5715000"/>
          </a:xfrm>
        </p:spPr>
        <p:txBody>
          <a:bodyPr/>
          <a:lstStyle/>
          <a:p>
            <a:pPr eaLnBrk="1" hangingPunct="1">
              <a:buFont typeface="Wingdings" charset="2"/>
              <a:buNone/>
              <a:defRPr/>
            </a:pPr>
            <a:r>
              <a:rPr lang="en-US" sz="2400" dirty="0" smtClean="0">
                <a:solidFill>
                  <a:srgbClr val="51360C"/>
                </a:solidFill>
                <a:effectLst/>
              </a:rPr>
              <a:t>Carol Dweck, https://www.stanford.edu/dept/psychology/cgi-bin/drupalm/cdweck</a:t>
            </a:r>
          </a:p>
          <a:p>
            <a:pPr eaLnBrk="1" hangingPunct="1">
              <a:buFont typeface="Wingdings" charset="2"/>
              <a:buNone/>
              <a:defRPr/>
            </a:pPr>
            <a:r>
              <a:rPr lang="en-US" sz="2400" dirty="0" smtClean="0">
                <a:solidFill>
                  <a:srgbClr val="51360C"/>
                </a:solidFill>
                <a:effectLst/>
              </a:rPr>
              <a:t>Art Costa, Habits of Mind, Classroom Resources</a:t>
            </a:r>
          </a:p>
          <a:p>
            <a:pPr eaLnBrk="1" hangingPunct="1">
              <a:buFont typeface="Wingdings" charset="2"/>
              <a:buNone/>
              <a:defRPr/>
            </a:pPr>
            <a:r>
              <a:rPr lang="en-US" sz="2400" dirty="0" smtClean="0">
                <a:solidFill>
                  <a:srgbClr val="51360C"/>
                </a:solidFill>
                <a:effectLst/>
              </a:rPr>
              <a:t>	www.instituteforhabitsofmind.com/resource-library/resources</a:t>
            </a:r>
          </a:p>
          <a:p>
            <a:pPr eaLnBrk="1" hangingPunct="1">
              <a:buFont typeface="Wingdings" charset="2"/>
              <a:buNone/>
              <a:defRPr/>
            </a:pPr>
            <a:r>
              <a:rPr lang="en-US" sz="2400" dirty="0" smtClean="0">
                <a:solidFill>
                  <a:srgbClr val="51360C"/>
                </a:solidFill>
                <a:effectLst/>
              </a:rPr>
              <a:t>Mel Levine,  All Kinds of Minds,  www.allkindsofminds.org/newsletter.aspx</a:t>
            </a:r>
          </a:p>
          <a:p>
            <a:pPr eaLnBrk="1" hangingPunct="1">
              <a:buFont typeface="Wingdings" charset="2"/>
              <a:buNone/>
              <a:defRPr/>
            </a:pPr>
            <a:r>
              <a:rPr lang="en-US" sz="2400" dirty="0" smtClean="0">
                <a:solidFill>
                  <a:srgbClr val="51360C"/>
                </a:solidFill>
                <a:effectLst/>
              </a:rPr>
              <a:t>Learning Success Institute, Learning Style Inventory, www.learningsuccessinstitute.com/</a:t>
            </a:r>
          </a:p>
          <a:p>
            <a:pPr eaLnBrk="1" hangingPunct="1">
              <a:buFont typeface="Wingdings" charset="2"/>
              <a:buNone/>
              <a:defRPr/>
            </a:pPr>
            <a:r>
              <a:rPr lang="en-US" sz="2400" dirty="0" smtClean="0">
                <a:solidFill>
                  <a:srgbClr val="51360C"/>
                </a:solidFill>
                <a:effectLst/>
              </a:rPr>
              <a:t>Comber/Carr- The Dynamics of Disposition,  www.s7colleges.com/learning-innovation/_pdf/A%20Framework%20for%20Teaching%20Learning.pdf</a:t>
            </a:r>
          </a:p>
          <a:p>
            <a:pPr eaLnBrk="1" hangingPunct="1">
              <a:buFont typeface="Wingdings" charset="2"/>
              <a:buNone/>
              <a:defRPr/>
            </a:pPr>
            <a:endParaRPr lang="en-US" sz="2800" dirty="0" smtClean="0">
              <a:solidFill>
                <a:srgbClr val="51360C"/>
              </a:solidFill>
              <a:effectLst/>
            </a:endParaRPr>
          </a:p>
          <a:p>
            <a:pPr>
              <a:defRPr/>
            </a:pPr>
            <a:endParaRPr lang="en-US" dirty="0" smtClean="0">
              <a:solidFill>
                <a:srgbClr val="51360C"/>
              </a:solidFill>
            </a:endParaRPr>
          </a:p>
        </p:txBody>
      </p:sp>
      <p:pic>
        <p:nvPicPr>
          <p:cNvPr id="21508"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effectLst/>
              </a:rPr>
              <a:t>What’s your Combination?</a:t>
            </a:r>
            <a:endParaRPr lang="en-US" dirty="0">
              <a:solidFill>
                <a:schemeClr val="tx2">
                  <a:lumMod val="50000"/>
                </a:schemeClr>
              </a:solidFill>
              <a:effectLst/>
            </a:endParaRPr>
          </a:p>
        </p:txBody>
      </p:sp>
      <p:pic>
        <p:nvPicPr>
          <p:cNvPr id="4099" name="Content Placeholder 3" descr="edited Lock.png"/>
          <p:cNvPicPr>
            <a:picLocks noGrp="1" noChangeAspect="1"/>
          </p:cNvPicPr>
          <p:nvPr>
            <p:ph idx="1"/>
          </p:nvPr>
        </p:nvPicPr>
        <p:blipFill>
          <a:blip r:embed="rId2"/>
          <a:srcRect/>
          <a:stretch>
            <a:fillRect/>
          </a:stretch>
        </p:blipFill>
        <p:spPr>
          <a:xfrm>
            <a:off x="990600" y="1600200"/>
            <a:ext cx="7070725" cy="4419600"/>
          </a:xfrm>
        </p:spPr>
      </p:pic>
      <p:sp>
        <p:nvSpPr>
          <p:cNvPr id="5" name="TextBox 4"/>
          <p:cNvSpPr txBox="1"/>
          <p:nvPr/>
        </p:nvSpPr>
        <p:spPr>
          <a:xfrm>
            <a:off x="3048000" y="3810000"/>
            <a:ext cx="5486400" cy="2308225"/>
          </a:xfrm>
          <a:prstGeom prst="rect">
            <a:avLst/>
          </a:prstGeom>
          <a:noFill/>
        </p:spPr>
        <p:txBody>
          <a:bodyPr>
            <a:spAutoFit/>
          </a:bodyPr>
          <a:lstStyle/>
          <a:p>
            <a:pPr>
              <a:defRPr/>
            </a:pPr>
            <a:r>
              <a:rPr lang="en-US" sz="2400" dirty="0">
                <a:solidFill>
                  <a:srgbClr val="51360C"/>
                </a:solidFill>
              </a:rPr>
              <a:t>What is my motivation, inclination?</a:t>
            </a:r>
          </a:p>
          <a:p>
            <a:pPr>
              <a:buClr>
                <a:schemeClr val="tx2">
                  <a:lumMod val="50000"/>
                </a:schemeClr>
              </a:buClr>
              <a:defRPr/>
            </a:pPr>
            <a:r>
              <a:rPr lang="en-US" sz="2400" dirty="0">
                <a:solidFill>
                  <a:schemeClr val="tx2">
                    <a:lumMod val="50000"/>
                  </a:schemeClr>
                </a:solidFill>
              </a:rPr>
              <a:t>What modality do I prefer?</a:t>
            </a:r>
          </a:p>
          <a:p>
            <a:pPr>
              <a:buClr>
                <a:schemeClr val="tx2">
                  <a:lumMod val="50000"/>
                </a:schemeClr>
              </a:buClr>
              <a:defRPr/>
            </a:pPr>
            <a:r>
              <a:rPr lang="en-US" sz="2400" dirty="0">
                <a:solidFill>
                  <a:schemeClr val="tx2">
                    <a:lumMod val="50000"/>
                  </a:schemeClr>
                </a:solidFill>
              </a:rPr>
              <a:t>What are my interests?</a:t>
            </a:r>
          </a:p>
          <a:p>
            <a:pPr>
              <a:buClr>
                <a:schemeClr val="tx2">
                  <a:lumMod val="50000"/>
                </a:schemeClr>
              </a:buClr>
              <a:defRPr/>
            </a:pPr>
            <a:r>
              <a:rPr lang="en-US" sz="2400" dirty="0">
                <a:solidFill>
                  <a:schemeClr val="tx2">
                    <a:lumMod val="50000"/>
                  </a:schemeClr>
                </a:solidFill>
              </a:rPr>
              <a:t>What do I consider my talents?</a:t>
            </a:r>
          </a:p>
          <a:p>
            <a:pPr>
              <a:buClr>
                <a:schemeClr val="tx2">
                  <a:lumMod val="50000"/>
                </a:schemeClr>
              </a:buClr>
              <a:defRPr/>
            </a:pPr>
            <a:r>
              <a:rPr lang="en-US" sz="2400" dirty="0">
                <a:solidFill>
                  <a:schemeClr val="tx2">
                    <a:lumMod val="50000"/>
                  </a:schemeClr>
                </a:solidFill>
              </a:rPr>
              <a:t>What is my preferred environment?</a:t>
            </a:r>
            <a:endParaRPr lang="en-US" sz="2400" dirty="0">
              <a:solidFill>
                <a:srgbClr val="51360C"/>
              </a:solidFill>
            </a:endParaRPr>
          </a:p>
          <a:p>
            <a:pPr>
              <a:defRPr/>
            </a:pPr>
            <a:endParaRPr lang="en-US" sz="2400" dirty="0">
              <a:solidFill>
                <a:srgbClr val="51360C"/>
              </a:solidFill>
            </a:endParaRPr>
          </a:p>
        </p:txBody>
      </p:sp>
      <p:pic>
        <p:nvPicPr>
          <p:cNvPr id="4101"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5" descr="C:\Users\pmorabito\AppData\Local\Microsoft\Windows\Temporary Internet Files\Content.IE5\UM0I15BP\MC900356477[1].wmf"/>
          <p:cNvPicPr>
            <a:picLocks noChangeAspect="1" noChangeArrowheads="1"/>
          </p:cNvPicPr>
          <p:nvPr/>
        </p:nvPicPr>
        <p:blipFill>
          <a:blip r:embed="rId3"/>
          <a:srcRect/>
          <a:stretch>
            <a:fillRect/>
          </a:stretch>
        </p:blipFill>
        <p:spPr bwMode="auto">
          <a:xfrm>
            <a:off x="2214563" y="2449513"/>
            <a:ext cx="4487862" cy="3265487"/>
          </a:xfrm>
          <a:prstGeom prst="rect">
            <a:avLst/>
          </a:prstGeom>
          <a:noFill/>
          <a:ln w="9525">
            <a:noFill/>
            <a:miter lim="800000"/>
            <a:headEnd/>
            <a:tailEnd/>
          </a:ln>
        </p:spPr>
      </p:pic>
      <p:sp>
        <p:nvSpPr>
          <p:cNvPr id="6" name="Rectangle 5"/>
          <p:cNvSpPr/>
          <p:nvPr/>
        </p:nvSpPr>
        <p:spPr>
          <a:xfrm>
            <a:off x="1524000" y="990600"/>
            <a:ext cx="5867400" cy="1077913"/>
          </a:xfrm>
          <a:prstGeom prst="rect">
            <a:avLst/>
          </a:prstGeom>
        </p:spPr>
        <p:txBody>
          <a:bodyPr>
            <a:spAutoFit/>
          </a:bodyPr>
          <a:lstStyle/>
          <a:p>
            <a:pPr>
              <a:defRPr/>
            </a:pPr>
            <a:r>
              <a:rPr lang="en-US" sz="3200" b="1" dirty="0">
                <a:solidFill>
                  <a:schemeClr val="tx2">
                    <a:lumMod val="50000"/>
                  </a:schemeClr>
                </a:solidFill>
              </a:rPr>
              <a:t>Assessments provide a snapshot, </a:t>
            </a:r>
          </a:p>
          <a:p>
            <a:pPr>
              <a:defRPr/>
            </a:pPr>
            <a:r>
              <a:rPr lang="en-US" sz="3200" b="1" dirty="0">
                <a:solidFill>
                  <a:schemeClr val="tx2">
                    <a:lumMod val="50000"/>
                  </a:schemeClr>
                </a:solidFill>
              </a:rPr>
              <a:t>we need a portrait album!</a:t>
            </a:r>
            <a:endParaRPr lang="en-US" sz="3200" b="1" dirty="0"/>
          </a:p>
        </p:txBody>
      </p:sp>
      <p:pic>
        <p:nvPicPr>
          <p:cNvPr id="22532" name="Picture 2"/>
          <p:cNvPicPr>
            <a:picLocks noChangeAspect="1" noChangeArrowheads="1"/>
          </p:cNvPicPr>
          <p:nvPr/>
        </p:nvPicPr>
        <p:blipFill>
          <a:blip r:embed="rId4"/>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04800"/>
            <a:ext cx="8229600" cy="1725613"/>
          </a:xfrm>
        </p:spPr>
        <p:txBody>
          <a:bodyPr/>
          <a:lstStyle/>
          <a:p>
            <a:pPr>
              <a:defRPr/>
            </a:pPr>
            <a:r>
              <a:rPr lang="en-US" sz="4000" dirty="0" smtClean="0">
                <a:solidFill>
                  <a:srgbClr val="51360C"/>
                </a:solidFill>
              </a:rPr>
              <a:t> </a:t>
            </a:r>
            <a:r>
              <a:rPr lang="en-US" sz="4000" dirty="0" smtClean="0">
                <a:solidFill>
                  <a:srgbClr val="51360C"/>
                </a:solidFill>
                <a:effectLst/>
              </a:rPr>
              <a:t>Let’s Stay In Touch</a:t>
            </a:r>
          </a:p>
        </p:txBody>
      </p:sp>
      <p:sp>
        <p:nvSpPr>
          <p:cNvPr id="34819" name="Rectangle 3"/>
          <p:cNvSpPr>
            <a:spLocks noGrp="1" noChangeArrowheads="1"/>
          </p:cNvSpPr>
          <p:nvPr>
            <p:ph type="body" idx="1"/>
          </p:nvPr>
        </p:nvSpPr>
        <p:spPr>
          <a:xfrm>
            <a:off x="457200" y="1143000"/>
            <a:ext cx="8229600" cy="5410200"/>
          </a:xfrm>
        </p:spPr>
        <p:txBody>
          <a:bodyPr/>
          <a:lstStyle/>
          <a:p>
            <a:pPr eaLnBrk="1" hangingPunct="1">
              <a:buFont typeface="Wingdings" charset="2"/>
              <a:buNone/>
              <a:defRPr/>
            </a:pPr>
            <a:endParaRPr lang="en-US" sz="2400" dirty="0" smtClean="0">
              <a:solidFill>
                <a:srgbClr val="51360C"/>
              </a:solidFill>
              <a:effectLst/>
            </a:endParaRPr>
          </a:p>
          <a:p>
            <a:pPr eaLnBrk="1" hangingPunct="1">
              <a:buFont typeface="Wingdings" charset="2"/>
              <a:buNone/>
              <a:defRPr/>
            </a:pPr>
            <a:r>
              <a:rPr lang="en-US" sz="2800" dirty="0" smtClean="0">
                <a:solidFill>
                  <a:srgbClr val="51360C"/>
                </a:solidFill>
                <a:effectLst/>
              </a:rPr>
              <a:t>Marilyn Mosley Gordanier – Executive Director,</a:t>
            </a:r>
          </a:p>
          <a:p>
            <a:pPr eaLnBrk="1" hangingPunct="1">
              <a:buFont typeface="Wingdings" charset="2"/>
              <a:buNone/>
              <a:defRPr/>
            </a:pPr>
            <a:r>
              <a:rPr lang="en-US" sz="2800" dirty="0" smtClean="0">
                <a:solidFill>
                  <a:srgbClr val="51360C"/>
                </a:solidFill>
                <a:effectLst/>
              </a:rPr>
              <a:t>Laurel Springs School, </a:t>
            </a:r>
            <a:r>
              <a:rPr lang="en-US" sz="2800" dirty="0" smtClean="0">
                <a:solidFill>
                  <a:schemeClr val="tx1">
                    <a:lumMod val="95000"/>
                    <a:lumOff val="5000"/>
                  </a:schemeClr>
                </a:solidFill>
                <a:effectLst/>
                <a:hlinkClick r:id="rId3"/>
              </a:rPr>
              <a:t>marilyn@laurelsprings.com</a:t>
            </a:r>
            <a:endParaRPr lang="en-US" sz="2800" dirty="0" smtClean="0">
              <a:solidFill>
                <a:schemeClr val="tx1">
                  <a:lumMod val="95000"/>
                  <a:lumOff val="5000"/>
                </a:schemeClr>
              </a:solidFill>
              <a:effectLst/>
            </a:endParaRPr>
          </a:p>
          <a:p>
            <a:pPr eaLnBrk="1" hangingPunct="1">
              <a:buFont typeface="Wingdings" charset="2"/>
              <a:buNone/>
              <a:defRPr/>
            </a:pPr>
            <a:endParaRPr lang="en-US" sz="2800" dirty="0" smtClean="0">
              <a:solidFill>
                <a:srgbClr val="51360C"/>
              </a:solidFill>
              <a:effectLst/>
            </a:endParaRPr>
          </a:p>
          <a:p>
            <a:pPr eaLnBrk="1" hangingPunct="1">
              <a:buFont typeface="Wingdings" charset="2"/>
              <a:buNone/>
              <a:defRPr/>
            </a:pPr>
            <a:r>
              <a:rPr lang="en-US" sz="2800" dirty="0" smtClean="0">
                <a:solidFill>
                  <a:srgbClr val="51360C"/>
                </a:solidFill>
                <a:effectLst/>
              </a:rPr>
              <a:t>Paige Morabito – Director of Education, Laurel Springs School, </a:t>
            </a:r>
            <a:r>
              <a:rPr lang="en-US" sz="2800" dirty="0" smtClean="0">
                <a:solidFill>
                  <a:srgbClr val="51360C"/>
                </a:solidFill>
                <a:effectLst/>
                <a:hlinkClick r:id="rId4"/>
              </a:rPr>
              <a:t>Paige.Morabito@nlcinc.com</a:t>
            </a:r>
            <a:endParaRPr lang="en-US" sz="2800" dirty="0" smtClean="0">
              <a:solidFill>
                <a:srgbClr val="51360C"/>
              </a:solidFill>
              <a:effectLst/>
            </a:endParaRPr>
          </a:p>
          <a:p>
            <a:pPr eaLnBrk="1" hangingPunct="1">
              <a:buFont typeface="Wingdings" charset="2"/>
              <a:buNone/>
              <a:defRPr/>
            </a:pPr>
            <a:endParaRPr lang="en-US" sz="2800" dirty="0" smtClean="0">
              <a:solidFill>
                <a:srgbClr val="51360C"/>
              </a:solidFill>
              <a:effectLst/>
            </a:endParaRPr>
          </a:p>
          <a:p>
            <a:pPr eaLnBrk="1" hangingPunct="1">
              <a:buFont typeface="Wingdings" charset="2"/>
              <a:buNone/>
              <a:defRPr/>
            </a:pPr>
            <a:r>
              <a:rPr lang="en-US" sz="2800" dirty="0" smtClean="0">
                <a:solidFill>
                  <a:srgbClr val="51360C"/>
                </a:solidFill>
                <a:effectLst/>
              </a:rPr>
              <a:t>Laurel Springs School – www.laurelsprings.com</a:t>
            </a:r>
          </a:p>
          <a:p>
            <a:pPr>
              <a:buFont typeface="Wingdings" charset="2"/>
              <a:buNone/>
              <a:defRPr/>
            </a:pPr>
            <a:endParaRPr lang="en-US" dirty="0" smtClean="0">
              <a:solidFill>
                <a:srgbClr val="51360C"/>
              </a:solidFill>
            </a:endParaRPr>
          </a:p>
        </p:txBody>
      </p:sp>
      <p:pic>
        <p:nvPicPr>
          <p:cNvPr id="23556" name="Picture 2"/>
          <p:cNvPicPr>
            <a:picLocks noChangeAspect="1" noChangeArrowheads="1"/>
          </p:cNvPicPr>
          <p:nvPr/>
        </p:nvPicPr>
        <p:blipFill>
          <a:blip r:embed="rId5"/>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effectLst/>
              </a:rPr>
              <a:t>Unlocking Our Students’ Portrait</a:t>
            </a:r>
            <a:endParaRPr lang="en-US" dirty="0"/>
          </a:p>
        </p:txBody>
      </p:sp>
      <p:pic>
        <p:nvPicPr>
          <p:cNvPr id="5123" name="Picture 7" descr="C:\Users\pmorabito\AppData\Local\Microsoft\Windows\Temporary Internet Files\Content.IE5\2DOJJ1AJ\MP900439452[1].jpg"/>
          <p:cNvPicPr>
            <a:picLocks noChangeAspect="1" noChangeArrowheads="1"/>
          </p:cNvPicPr>
          <p:nvPr/>
        </p:nvPicPr>
        <p:blipFill>
          <a:blip r:embed="rId2"/>
          <a:srcRect/>
          <a:stretch>
            <a:fillRect/>
          </a:stretch>
        </p:blipFill>
        <p:spPr bwMode="auto">
          <a:xfrm>
            <a:off x="1371600" y="1676400"/>
            <a:ext cx="6400800" cy="4462463"/>
          </a:xfrm>
          <a:prstGeom prst="rect">
            <a:avLst/>
          </a:prstGeom>
          <a:noFill/>
          <a:ln w="9525">
            <a:noFill/>
            <a:miter lim="800000"/>
            <a:headEnd/>
            <a:tailEnd/>
          </a:ln>
        </p:spPr>
      </p:pic>
      <p:pic>
        <p:nvPicPr>
          <p:cNvPr id="5124"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28600"/>
            <a:ext cx="8229600" cy="1143000"/>
          </a:xfrm>
        </p:spPr>
        <p:txBody>
          <a:bodyPr/>
          <a:lstStyle/>
          <a:p>
            <a:pPr eaLnBrk="1" hangingPunct="1"/>
            <a:r>
              <a:rPr lang="en-US" sz="4000" smtClean="0">
                <a:solidFill>
                  <a:srgbClr val="51360C"/>
                </a:solidFill>
                <a:effectLst/>
              </a:rPr>
              <a:t>We begin with the belief that:</a:t>
            </a:r>
          </a:p>
        </p:txBody>
      </p:sp>
      <p:sp>
        <p:nvSpPr>
          <p:cNvPr id="11267" name="Rectangle 3"/>
          <p:cNvSpPr>
            <a:spLocks noGrp="1" noChangeArrowheads="1"/>
          </p:cNvSpPr>
          <p:nvPr>
            <p:ph type="body" idx="1"/>
          </p:nvPr>
        </p:nvSpPr>
        <p:spPr>
          <a:xfrm>
            <a:off x="457200" y="1550988"/>
            <a:ext cx="8229600" cy="4530725"/>
          </a:xfrm>
        </p:spPr>
        <p:txBody>
          <a:bodyPr/>
          <a:lstStyle/>
          <a:p>
            <a:pPr eaLnBrk="1" hangingPunct="1">
              <a:buClr>
                <a:srgbClr val="51360C"/>
              </a:buClr>
              <a:buFont typeface="Courier New" charset="0"/>
              <a:buChar char="o"/>
              <a:defRPr/>
            </a:pPr>
            <a:r>
              <a:rPr lang="en-US" dirty="0" smtClean="0">
                <a:solidFill>
                  <a:srgbClr val="51360C"/>
                </a:solidFill>
                <a:effectLst/>
              </a:rPr>
              <a:t>Each student is unique</a:t>
            </a:r>
          </a:p>
          <a:p>
            <a:pPr eaLnBrk="1" hangingPunct="1">
              <a:buClr>
                <a:srgbClr val="51360C"/>
              </a:buClr>
              <a:buFont typeface="Courier New" charset="0"/>
              <a:buChar char="o"/>
              <a:defRPr/>
            </a:pPr>
            <a:r>
              <a:rPr lang="en-US" dirty="0" smtClean="0">
                <a:solidFill>
                  <a:srgbClr val="51360C"/>
                </a:solidFill>
                <a:effectLst/>
              </a:rPr>
              <a:t>Each student operates with a variety of learning styles </a:t>
            </a:r>
          </a:p>
          <a:p>
            <a:pPr eaLnBrk="1" hangingPunct="1">
              <a:buClr>
                <a:srgbClr val="51360C"/>
              </a:buClr>
              <a:buFont typeface="Courier New" charset="0"/>
              <a:buChar char="o"/>
              <a:defRPr/>
            </a:pPr>
            <a:r>
              <a:rPr lang="en-US" dirty="0" smtClean="0">
                <a:solidFill>
                  <a:srgbClr val="51360C"/>
                </a:solidFill>
                <a:effectLst/>
              </a:rPr>
              <a:t>The learning style helps to determine the dominant learning personality and learning modality.</a:t>
            </a:r>
            <a:r>
              <a:rPr lang="en-US" i="1" dirty="0" smtClean="0">
                <a:solidFill>
                  <a:srgbClr val="51360C"/>
                </a:solidFill>
              </a:rPr>
              <a:t> </a:t>
            </a:r>
          </a:p>
          <a:p>
            <a:pPr eaLnBrk="1" hangingPunct="1">
              <a:buClr>
                <a:srgbClr val="51360C"/>
              </a:buClr>
              <a:buFont typeface="Courier New" charset="0"/>
              <a:buChar char="o"/>
              <a:defRPr/>
            </a:pPr>
            <a:endParaRPr lang="en-US" sz="2000" i="1" dirty="0" smtClean="0">
              <a:solidFill>
                <a:srgbClr val="51360C"/>
              </a:solidFill>
              <a:effectLst/>
            </a:endParaRPr>
          </a:p>
          <a:p>
            <a:pPr eaLnBrk="1" hangingPunct="1">
              <a:buClr>
                <a:srgbClr val="51360C"/>
              </a:buClr>
              <a:buFont typeface="Courier New" charset="0"/>
              <a:buChar char="o"/>
              <a:defRPr/>
            </a:pPr>
            <a:r>
              <a:rPr lang="en-US" sz="2000" dirty="0" smtClean="0">
                <a:solidFill>
                  <a:srgbClr val="51360C"/>
                </a:solidFill>
                <a:effectLst/>
              </a:rPr>
              <a:t>The Differentiated Classroom: Responding to the Needs of All Learners, Carol Ann Tomlinson, </a:t>
            </a:r>
          </a:p>
          <a:p>
            <a:pPr eaLnBrk="1" hangingPunct="1">
              <a:buClr>
                <a:srgbClr val="51360C"/>
              </a:buClr>
              <a:buFont typeface="Courier New" charset="0"/>
              <a:buChar char="o"/>
              <a:defRPr/>
            </a:pPr>
            <a:r>
              <a:rPr lang="en-US" sz="2000" dirty="0" smtClean="0">
                <a:solidFill>
                  <a:srgbClr val="51360C"/>
                </a:solidFill>
                <a:effectLst/>
              </a:rPr>
              <a:t>http://www.caroltomlinson.com/</a:t>
            </a:r>
          </a:p>
          <a:p>
            <a:pPr eaLnBrk="1" hangingPunct="1">
              <a:buFont typeface="Wingdings" charset="2"/>
              <a:buNone/>
              <a:defRPr/>
            </a:pPr>
            <a:endParaRPr lang="en-US" dirty="0" smtClean="0">
              <a:solidFill>
                <a:srgbClr val="51360C"/>
              </a:solidFill>
            </a:endParaRPr>
          </a:p>
        </p:txBody>
      </p:sp>
      <p:pic>
        <p:nvPicPr>
          <p:cNvPr id="6148"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sz="4000" dirty="0" smtClean="0">
                <a:solidFill>
                  <a:srgbClr val="51360C"/>
                </a:solidFill>
                <a:effectLst/>
              </a:rPr>
              <a:t>Learning Styles 1</a:t>
            </a:r>
            <a:r>
              <a:rPr lang="en-US" sz="4000" dirty="0" smtClean="0">
                <a:solidFill>
                  <a:srgbClr val="51360C"/>
                </a:solidFill>
              </a:rPr>
              <a:t/>
            </a:r>
            <a:br>
              <a:rPr lang="en-US" sz="4000" dirty="0" smtClean="0">
                <a:solidFill>
                  <a:srgbClr val="51360C"/>
                </a:solidFill>
              </a:rPr>
            </a:br>
            <a:endParaRPr lang="en-US" sz="4000" dirty="0" smtClean="0">
              <a:solidFill>
                <a:srgbClr val="51360C"/>
              </a:solidFill>
            </a:endParaRPr>
          </a:p>
        </p:txBody>
      </p:sp>
      <p:sp>
        <p:nvSpPr>
          <p:cNvPr id="7171" name="Rectangle 3"/>
          <p:cNvSpPr>
            <a:spLocks noGrp="1" noChangeArrowheads="1"/>
          </p:cNvSpPr>
          <p:nvPr>
            <p:ph type="body" idx="1"/>
          </p:nvPr>
        </p:nvSpPr>
        <p:spPr>
          <a:xfrm>
            <a:off x="457200" y="1219200"/>
            <a:ext cx="8229600" cy="4530725"/>
          </a:xfrm>
        </p:spPr>
        <p:txBody>
          <a:bodyPr/>
          <a:lstStyle/>
          <a:p>
            <a:pPr eaLnBrk="1" hangingPunct="1">
              <a:buFont typeface="Wingdings" charset="2"/>
              <a:buNone/>
            </a:pPr>
            <a:r>
              <a:rPr lang="en-US" smtClean="0">
                <a:solidFill>
                  <a:srgbClr val="51360C"/>
                </a:solidFill>
                <a:effectLst/>
              </a:rPr>
              <a:t>	</a:t>
            </a:r>
            <a:r>
              <a:rPr lang="en-US" sz="2800" smtClean="0">
                <a:solidFill>
                  <a:srgbClr val="51360C"/>
                </a:solidFill>
                <a:effectLst/>
              </a:rPr>
              <a:t>“….characteristic cognitive, affective, and psychological behaviors that serve as relatively stable indicators of how learners perceive, interact with, and respond to the learning environment” (Sewell, 1998).</a:t>
            </a:r>
          </a:p>
          <a:p>
            <a:pPr eaLnBrk="1" hangingPunct="1">
              <a:buFont typeface="Wingdings" charset="2"/>
              <a:buNone/>
            </a:pPr>
            <a:endParaRPr lang="en-US" sz="2800" smtClean="0">
              <a:solidFill>
                <a:srgbClr val="51360C"/>
              </a:solidFill>
              <a:effectLst/>
            </a:endParaRPr>
          </a:p>
          <a:p>
            <a:pPr eaLnBrk="1" hangingPunct="1">
              <a:buFont typeface="Wingdings" charset="2"/>
              <a:buNone/>
            </a:pPr>
            <a:r>
              <a:rPr lang="en-US" sz="2400" smtClean="0">
                <a:solidFill>
                  <a:srgbClr val="51360C"/>
                </a:solidFill>
                <a:effectLst/>
              </a:rPr>
              <a:t>	</a:t>
            </a:r>
          </a:p>
          <a:p>
            <a:pPr eaLnBrk="1" hangingPunct="1">
              <a:buFont typeface="Wingdings" charset="2"/>
              <a:buNone/>
            </a:pPr>
            <a:r>
              <a:rPr lang="en-US" sz="2400" smtClean="0">
                <a:solidFill>
                  <a:srgbClr val="51360C"/>
                </a:solidFill>
                <a:effectLst/>
              </a:rPr>
              <a:t>	Richard Felder Learning Styles and Strategies, http://www4.ncsu.edu/unity/lockers/users/f/felder/public/ILSdir/styles.htm</a:t>
            </a:r>
          </a:p>
          <a:p>
            <a:pPr eaLnBrk="1" hangingPunct="1">
              <a:buFont typeface="Wingdings" charset="2"/>
              <a:buNone/>
            </a:pPr>
            <a:endParaRPr lang="en-US" sz="2800" smtClean="0">
              <a:solidFill>
                <a:srgbClr val="51360C"/>
              </a:solidFill>
              <a:effectLst/>
            </a:endParaRPr>
          </a:p>
          <a:p>
            <a:pPr eaLnBrk="1" hangingPunct="1">
              <a:buFont typeface="Wingdings" charset="2"/>
              <a:buNone/>
            </a:pPr>
            <a:endParaRPr lang="en-US" sz="2800" smtClean="0">
              <a:solidFill>
                <a:srgbClr val="51360C"/>
              </a:solidFill>
              <a:effectLst/>
            </a:endParaRPr>
          </a:p>
          <a:p>
            <a:pPr eaLnBrk="1" hangingPunct="1">
              <a:buFont typeface="Wingdings" charset="2"/>
              <a:buNone/>
            </a:pPr>
            <a:endParaRPr lang="en-US" sz="2000" smtClean="0">
              <a:solidFill>
                <a:srgbClr val="51360C"/>
              </a:solidFill>
              <a:effectLst/>
            </a:endParaRPr>
          </a:p>
        </p:txBody>
      </p:sp>
      <p:pic>
        <p:nvPicPr>
          <p:cNvPr id="7172"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sz="4000" dirty="0" smtClean="0">
                <a:solidFill>
                  <a:srgbClr val="51360C"/>
                </a:solidFill>
                <a:effectLst/>
              </a:rPr>
              <a:t>Learning Styles 2</a:t>
            </a:r>
            <a:r>
              <a:rPr lang="en-US" sz="4000" dirty="0" smtClean="0">
                <a:solidFill>
                  <a:srgbClr val="51360C"/>
                </a:solidFill>
              </a:rPr>
              <a:t/>
            </a:r>
            <a:br>
              <a:rPr lang="en-US" sz="4000" dirty="0" smtClean="0">
                <a:solidFill>
                  <a:srgbClr val="51360C"/>
                </a:solidFill>
              </a:rPr>
            </a:br>
            <a:endParaRPr lang="en-US" sz="4000" dirty="0" smtClean="0">
              <a:solidFill>
                <a:srgbClr val="51360C"/>
              </a:solidFill>
            </a:endParaRPr>
          </a:p>
        </p:txBody>
      </p:sp>
      <p:sp>
        <p:nvSpPr>
          <p:cNvPr id="8195" name="Rectangle 3"/>
          <p:cNvSpPr>
            <a:spLocks noGrp="1" noChangeArrowheads="1"/>
          </p:cNvSpPr>
          <p:nvPr>
            <p:ph type="body" idx="1"/>
          </p:nvPr>
        </p:nvSpPr>
        <p:spPr>
          <a:xfrm>
            <a:off x="457200" y="1219200"/>
            <a:ext cx="8229600" cy="5181600"/>
          </a:xfrm>
        </p:spPr>
        <p:txBody>
          <a:bodyPr/>
          <a:lstStyle/>
          <a:p>
            <a:pPr eaLnBrk="1" hangingPunct="1">
              <a:buFont typeface="Wingdings" charset="2"/>
              <a:buNone/>
            </a:pPr>
            <a:r>
              <a:rPr lang="en-US" smtClean="0">
                <a:solidFill>
                  <a:srgbClr val="51360C"/>
                </a:solidFill>
                <a:effectLst/>
              </a:rPr>
              <a:t>	</a:t>
            </a:r>
            <a:r>
              <a:rPr lang="en-US" sz="2800" smtClean="0">
                <a:solidFill>
                  <a:srgbClr val="51360C"/>
                </a:solidFill>
                <a:effectLst/>
              </a:rPr>
              <a:t>“Students have different levels of motivation, different attitudes about teaching and learning, and different responses to specific classroom environments and instructional practices. The more thoroughly instructors understand the differences, the better chance they have of meeting the diverse learning needs of all of their students” Felder, 2005.</a:t>
            </a:r>
          </a:p>
          <a:p>
            <a:pPr eaLnBrk="1" hangingPunct="1">
              <a:buFont typeface="Wingdings" charset="2"/>
              <a:buNone/>
            </a:pPr>
            <a:endParaRPr lang="en-US" sz="2400" smtClean="0">
              <a:solidFill>
                <a:srgbClr val="51360C"/>
              </a:solidFill>
              <a:effectLst/>
            </a:endParaRPr>
          </a:p>
          <a:p>
            <a:pPr eaLnBrk="1" hangingPunct="1">
              <a:buFont typeface="Wingdings" charset="2"/>
              <a:buNone/>
            </a:pPr>
            <a:r>
              <a:rPr lang="en-US" sz="2400" smtClean="0">
                <a:solidFill>
                  <a:srgbClr val="51360C"/>
                </a:solidFill>
                <a:effectLst/>
              </a:rPr>
              <a:t>	Richard Felder Learning Styles and Strategies, http://www4.ncsu.edu/unity/lockers/users/f/felder/public/ILSdir/styles.htm</a:t>
            </a:r>
          </a:p>
          <a:p>
            <a:pPr eaLnBrk="1" hangingPunct="1">
              <a:buFont typeface="Wingdings" charset="2"/>
              <a:buNone/>
            </a:pPr>
            <a:endParaRPr lang="en-US" sz="2800" smtClean="0">
              <a:solidFill>
                <a:srgbClr val="51360C"/>
              </a:solidFill>
              <a:effectLst/>
            </a:endParaRPr>
          </a:p>
          <a:p>
            <a:pPr eaLnBrk="1" hangingPunct="1">
              <a:buFont typeface="Wingdings" charset="2"/>
              <a:buNone/>
            </a:pPr>
            <a:endParaRPr lang="en-US" sz="2800" smtClean="0">
              <a:solidFill>
                <a:srgbClr val="51360C"/>
              </a:solidFill>
              <a:effectLst/>
            </a:endParaRPr>
          </a:p>
          <a:p>
            <a:pPr eaLnBrk="1" hangingPunct="1">
              <a:buFont typeface="Wingdings" charset="2"/>
              <a:buNone/>
            </a:pPr>
            <a:endParaRPr lang="en-US" sz="2000" smtClean="0">
              <a:solidFill>
                <a:srgbClr val="51360C"/>
              </a:solidFill>
              <a:effectLst/>
            </a:endParaRPr>
          </a:p>
        </p:txBody>
      </p:sp>
      <p:pic>
        <p:nvPicPr>
          <p:cNvPr id="8196"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0"/>
            <a:ext cx="8229600" cy="1447800"/>
          </a:xfrm>
        </p:spPr>
        <p:txBody>
          <a:bodyPr/>
          <a:lstStyle/>
          <a:p>
            <a:pPr eaLnBrk="1" hangingPunct="1">
              <a:defRPr/>
            </a:pPr>
            <a:r>
              <a:rPr lang="en-US" sz="4000" dirty="0" smtClean="0">
                <a:solidFill>
                  <a:schemeClr val="tx2">
                    <a:lumMod val="50000"/>
                  </a:schemeClr>
                </a:solidFill>
                <a:effectLst/>
                <a:cs typeface="+mj-cs"/>
              </a:rPr>
              <a:t>A Student-Center Approach</a:t>
            </a:r>
          </a:p>
        </p:txBody>
      </p:sp>
      <p:sp>
        <p:nvSpPr>
          <p:cNvPr id="9219" name="Rectangle 3"/>
          <p:cNvSpPr>
            <a:spLocks noGrp="1" noChangeArrowheads="1"/>
          </p:cNvSpPr>
          <p:nvPr>
            <p:ph type="body" idx="1"/>
          </p:nvPr>
        </p:nvSpPr>
        <p:spPr>
          <a:xfrm>
            <a:off x="457200" y="1371600"/>
            <a:ext cx="8229600" cy="4759325"/>
          </a:xfrm>
        </p:spPr>
        <p:txBody>
          <a:bodyPr/>
          <a:lstStyle/>
          <a:p>
            <a:pPr eaLnBrk="1" hangingPunct="1">
              <a:buFont typeface="Wingdings" charset="2"/>
              <a:buNone/>
            </a:pPr>
            <a:r>
              <a:rPr lang="en-US" smtClean="0">
                <a:solidFill>
                  <a:srgbClr val="51360C"/>
                </a:solidFill>
                <a:effectLst/>
              </a:rPr>
              <a:t>Success-driven rather than mistakes-driven </a:t>
            </a:r>
          </a:p>
          <a:p>
            <a:pPr eaLnBrk="1" hangingPunct="1">
              <a:buClr>
                <a:srgbClr val="51360C"/>
              </a:buClr>
              <a:buFont typeface="Courier New" charset="0"/>
              <a:buChar char="o"/>
            </a:pPr>
            <a:r>
              <a:rPr lang="en-US" smtClean="0">
                <a:solidFill>
                  <a:srgbClr val="51360C"/>
                </a:solidFill>
                <a:effectLst/>
              </a:rPr>
              <a:t>Based upon:</a:t>
            </a:r>
          </a:p>
          <a:p>
            <a:pPr lvl="1" eaLnBrk="1" hangingPunct="1">
              <a:buClr>
                <a:srgbClr val="51360C"/>
              </a:buClr>
              <a:buFont typeface="Courier New" charset="0"/>
              <a:buChar char="o"/>
            </a:pPr>
            <a:r>
              <a:rPr lang="en-US" smtClean="0">
                <a:solidFill>
                  <a:srgbClr val="51360C"/>
                </a:solidFill>
                <a:effectLst/>
              </a:rPr>
              <a:t>Identified skills</a:t>
            </a:r>
          </a:p>
          <a:p>
            <a:pPr lvl="1" eaLnBrk="1" hangingPunct="1">
              <a:buClr>
                <a:srgbClr val="51360C"/>
              </a:buClr>
              <a:buFont typeface="Courier New" charset="0"/>
              <a:buChar char="o"/>
            </a:pPr>
            <a:r>
              <a:rPr lang="en-US" smtClean="0">
                <a:solidFill>
                  <a:srgbClr val="51360C"/>
                </a:solidFill>
                <a:effectLst/>
              </a:rPr>
              <a:t>Interests</a:t>
            </a:r>
          </a:p>
          <a:p>
            <a:pPr lvl="1" eaLnBrk="1" hangingPunct="1">
              <a:buClr>
                <a:srgbClr val="51360C"/>
              </a:buClr>
              <a:buFont typeface="Courier New" charset="0"/>
              <a:buChar char="o"/>
            </a:pPr>
            <a:r>
              <a:rPr lang="en-US" smtClean="0">
                <a:solidFill>
                  <a:srgbClr val="51360C"/>
                </a:solidFill>
                <a:effectLst/>
              </a:rPr>
              <a:t>Content</a:t>
            </a:r>
          </a:p>
          <a:p>
            <a:pPr eaLnBrk="1" hangingPunct="1">
              <a:buClr>
                <a:srgbClr val="51360C"/>
              </a:buClr>
              <a:buFont typeface="Courier New" charset="0"/>
              <a:buChar char="o"/>
            </a:pPr>
            <a:r>
              <a:rPr lang="en-US" smtClean="0">
                <a:solidFill>
                  <a:srgbClr val="51360C"/>
                </a:solidFill>
                <a:effectLst/>
              </a:rPr>
              <a:t>Student-centered rather than content-centered</a:t>
            </a:r>
          </a:p>
          <a:p>
            <a:pPr eaLnBrk="1" hangingPunct="1">
              <a:buClr>
                <a:srgbClr val="51360C"/>
              </a:buClr>
              <a:buFont typeface="Wingdings" charset="2"/>
              <a:buNone/>
            </a:pPr>
            <a:r>
              <a:rPr lang="en-US" smtClean="0">
                <a:solidFill>
                  <a:srgbClr val="51360C"/>
                </a:solidFill>
                <a:effectLst/>
              </a:rPr>
              <a:t>	</a:t>
            </a:r>
            <a:r>
              <a:rPr lang="en-US" sz="2400" smtClean="0">
                <a:solidFill>
                  <a:srgbClr val="51360C"/>
                </a:solidFill>
                <a:effectLst/>
              </a:rPr>
              <a:t>Richard Felder ,How Students Learn, How Teacher’s Teach, http://ctl.csudh.edu/SpeakerSeries/Felder.htm</a:t>
            </a:r>
          </a:p>
          <a:p>
            <a:pPr eaLnBrk="1" hangingPunct="1">
              <a:buFont typeface="Courier New" charset="0"/>
              <a:buChar char="o"/>
            </a:pPr>
            <a:endParaRPr lang="en-US" smtClean="0">
              <a:solidFill>
                <a:srgbClr val="51360C"/>
              </a:solidFill>
              <a:effectLst/>
            </a:endParaRPr>
          </a:p>
        </p:txBody>
      </p:sp>
      <p:pic>
        <p:nvPicPr>
          <p:cNvPr id="9220"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sz="4000" dirty="0" smtClean="0">
                <a:solidFill>
                  <a:schemeClr val="tx2">
                    <a:lumMod val="50000"/>
                  </a:schemeClr>
                </a:solidFill>
                <a:effectLst/>
                <a:cs typeface="+mj-cs"/>
              </a:rPr>
              <a:t>Our Inclusive Approach to </a:t>
            </a:r>
            <a:br>
              <a:rPr lang="en-US" sz="4000" dirty="0" smtClean="0">
                <a:solidFill>
                  <a:schemeClr val="tx2">
                    <a:lumMod val="50000"/>
                  </a:schemeClr>
                </a:solidFill>
                <a:effectLst/>
                <a:cs typeface="+mj-cs"/>
              </a:rPr>
            </a:br>
            <a:r>
              <a:rPr lang="en-US" sz="4000" dirty="0" smtClean="0">
                <a:solidFill>
                  <a:schemeClr val="tx2">
                    <a:lumMod val="50000"/>
                  </a:schemeClr>
                </a:solidFill>
                <a:effectLst/>
                <a:cs typeface="+mj-cs"/>
              </a:rPr>
              <a:t>Learning Styles</a:t>
            </a:r>
          </a:p>
        </p:txBody>
      </p:sp>
      <p:sp>
        <p:nvSpPr>
          <p:cNvPr id="10243" name="Rectangle 3"/>
          <p:cNvSpPr>
            <a:spLocks noGrp="1" noChangeArrowheads="1"/>
          </p:cNvSpPr>
          <p:nvPr>
            <p:ph type="body" idx="1"/>
          </p:nvPr>
        </p:nvSpPr>
        <p:spPr>
          <a:xfrm>
            <a:off x="457200" y="1447800"/>
            <a:ext cx="8229600" cy="5410200"/>
          </a:xfrm>
        </p:spPr>
        <p:txBody>
          <a:bodyPr/>
          <a:lstStyle/>
          <a:p>
            <a:pPr eaLnBrk="1" hangingPunct="1">
              <a:buClr>
                <a:srgbClr val="51360C"/>
              </a:buClr>
              <a:buFont typeface="Courier New" charset="0"/>
              <a:buChar char="o"/>
            </a:pPr>
            <a:r>
              <a:rPr lang="en-US" sz="2800" smtClean="0">
                <a:solidFill>
                  <a:srgbClr val="51360C"/>
                </a:solidFill>
                <a:effectLst/>
              </a:rPr>
              <a:t>Combine five unique learning assessments</a:t>
            </a:r>
          </a:p>
          <a:p>
            <a:pPr eaLnBrk="1" hangingPunct="1">
              <a:buClr>
                <a:srgbClr val="51360C"/>
              </a:buClr>
              <a:buFont typeface="Courier New" charset="0"/>
              <a:buChar char="o"/>
            </a:pPr>
            <a:r>
              <a:rPr lang="en-US" sz="2800" smtClean="0">
                <a:solidFill>
                  <a:srgbClr val="51360C"/>
                </a:solidFill>
                <a:effectLst/>
              </a:rPr>
              <a:t>Create a dynamic portrait of each child</a:t>
            </a:r>
          </a:p>
          <a:p>
            <a:pPr eaLnBrk="1" hangingPunct="1">
              <a:buClr>
                <a:srgbClr val="51360C"/>
              </a:buClr>
              <a:buFont typeface="Courier New" charset="0"/>
              <a:buChar char="o"/>
            </a:pPr>
            <a:r>
              <a:rPr lang="en-US" sz="2800" smtClean="0">
                <a:solidFill>
                  <a:srgbClr val="51360C"/>
                </a:solidFill>
                <a:effectLst/>
              </a:rPr>
              <a:t>Empower the student’s self advocacy for a </a:t>
            </a:r>
            <a:br>
              <a:rPr lang="en-US" sz="2800" smtClean="0">
                <a:solidFill>
                  <a:srgbClr val="51360C"/>
                </a:solidFill>
                <a:effectLst/>
              </a:rPr>
            </a:br>
            <a:r>
              <a:rPr lang="en-US" sz="2800" smtClean="0">
                <a:solidFill>
                  <a:srgbClr val="51360C"/>
                </a:solidFill>
                <a:effectLst/>
              </a:rPr>
              <a:t>choice of:</a:t>
            </a:r>
          </a:p>
          <a:p>
            <a:pPr lvl="1" eaLnBrk="1" hangingPunct="1">
              <a:buClr>
                <a:srgbClr val="51360C"/>
              </a:buClr>
              <a:buFont typeface="Courier New" charset="0"/>
              <a:buChar char="o"/>
            </a:pPr>
            <a:r>
              <a:rPr lang="en-US" smtClean="0">
                <a:solidFill>
                  <a:srgbClr val="51360C"/>
                </a:solidFill>
                <a:effectLst/>
              </a:rPr>
              <a:t>Curriculum</a:t>
            </a:r>
          </a:p>
          <a:p>
            <a:pPr lvl="1" eaLnBrk="1" hangingPunct="1">
              <a:buClr>
                <a:srgbClr val="51360C"/>
              </a:buClr>
              <a:buFont typeface="Courier New" charset="0"/>
              <a:buChar char="o"/>
            </a:pPr>
            <a:r>
              <a:rPr lang="en-US" smtClean="0">
                <a:solidFill>
                  <a:srgbClr val="51360C"/>
                </a:solidFill>
                <a:effectLst/>
              </a:rPr>
              <a:t>Delivery</a:t>
            </a:r>
          </a:p>
          <a:p>
            <a:pPr lvl="1" eaLnBrk="1" hangingPunct="1">
              <a:buClr>
                <a:srgbClr val="51360C"/>
              </a:buClr>
              <a:buFont typeface="Courier New" charset="0"/>
              <a:buChar char="o"/>
            </a:pPr>
            <a:r>
              <a:rPr lang="en-US" smtClean="0">
                <a:solidFill>
                  <a:srgbClr val="51360C"/>
                </a:solidFill>
                <a:effectLst/>
              </a:rPr>
              <a:t>Assessment</a:t>
            </a:r>
          </a:p>
          <a:p>
            <a:pPr lvl="1" eaLnBrk="1" hangingPunct="1">
              <a:buClr>
                <a:srgbClr val="51360C"/>
              </a:buClr>
              <a:buFont typeface="Courier New" charset="0"/>
              <a:buChar char="o"/>
            </a:pPr>
            <a:r>
              <a:rPr lang="en-US" smtClean="0">
                <a:solidFill>
                  <a:srgbClr val="51360C"/>
                </a:solidFill>
                <a:effectLst/>
              </a:rPr>
              <a:t>Environment</a:t>
            </a:r>
            <a:endParaRPr lang="en-US" sz="2400" smtClean="0">
              <a:solidFill>
                <a:srgbClr val="51360C"/>
              </a:solidFill>
              <a:effectLst/>
            </a:endParaRPr>
          </a:p>
          <a:p>
            <a:pPr lvl="1" eaLnBrk="1" hangingPunct="1">
              <a:buClr>
                <a:srgbClr val="51360C"/>
              </a:buClr>
              <a:buFont typeface="Courier New" charset="0"/>
              <a:buChar char="o"/>
            </a:pPr>
            <a:r>
              <a:rPr lang="en-US" sz="2400" smtClean="0">
                <a:solidFill>
                  <a:srgbClr val="51360C"/>
                </a:solidFill>
                <a:effectLst/>
              </a:rPr>
              <a:t>School Family , What is Your Child’s Learning Style,</a:t>
            </a:r>
          </a:p>
          <a:p>
            <a:pPr lvl="1" eaLnBrk="1" hangingPunct="1">
              <a:buClr>
                <a:srgbClr val="51360C"/>
              </a:buClr>
              <a:buFont typeface="Courier New" charset="0"/>
              <a:buChar char="o"/>
            </a:pPr>
            <a:r>
              <a:rPr lang="en-US" sz="2400" smtClean="0">
                <a:solidFill>
                  <a:srgbClr val="51360C"/>
                </a:solidFill>
                <a:effectLst/>
              </a:rPr>
              <a:t>www.schoolfamily.com</a:t>
            </a:r>
          </a:p>
          <a:p>
            <a:pPr lvl="1" eaLnBrk="1" hangingPunct="1">
              <a:buFont typeface="Courier New" charset="0"/>
              <a:buChar char="o"/>
            </a:pPr>
            <a:endParaRPr lang="en-US" smtClean="0">
              <a:solidFill>
                <a:srgbClr val="51360C"/>
              </a:solidFill>
              <a:effectLst/>
            </a:endParaRPr>
          </a:p>
        </p:txBody>
      </p:sp>
      <p:pic>
        <p:nvPicPr>
          <p:cNvPr id="10244"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z="4000" smtClean="0">
                <a:solidFill>
                  <a:srgbClr val="51360C"/>
                </a:solidFill>
                <a:effectLst/>
              </a:rPr>
              <a:t>Creating a Student’s Personal-Portrait (PP)</a:t>
            </a:r>
          </a:p>
        </p:txBody>
      </p:sp>
      <p:sp>
        <p:nvSpPr>
          <p:cNvPr id="37891" name="Rectangle 3"/>
          <p:cNvSpPr>
            <a:spLocks noGrp="1" noChangeArrowheads="1"/>
          </p:cNvSpPr>
          <p:nvPr>
            <p:ph type="body" idx="1"/>
          </p:nvPr>
        </p:nvSpPr>
        <p:spPr>
          <a:xfrm>
            <a:off x="457200" y="1447800"/>
            <a:ext cx="8229600" cy="5410200"/>
          </a:xfrm>
        </p:spPr>
        <p:txBody>
          <a:bodyPr/>
          <a:lstStyle/>
          <a:p>
            <a:pPr eaLnBrk="1" hangingPunct="1">
              <a:buClr>
                <a:schemeClr val="tx2">
                  <a:lumMod val="50000"/>
                </a:schemeClr>
              </a:buClr>
              <a:buFont typeface="Wingdings" charset="2"/>
              <a:buNone/>
              <a:defRPr/>
            </a:pPr>
            <a:r>
              <a:rPr lang="en-US" sz="2800" dirty="0" smtClean="0">
                <a:solidFill>
                  <a:schemeClr val="tx2">
                    <a:lumMod val="50000"/>
                  </a:schemeClr>
                </a:solidFill>
                <a:effectLst/>
                <a:cs typeface="+mn-cs"/>
              </a:rPr>
              <a:t>Five prong approach to student learning</a:t>
            </a:r>
          </a:p>
          <a:p>
            <a:pPr eaLnBrk="1" hangingPunct="1">
              <a:buClr>
                <a:schemeClr val="tx2">
                  <a:lumMod val="50000"/>
                </a:schemeClr>
              </a:buClr>
              <a:buFont typeface="Courier New" pitchFamily="49" charset="0"/>
              <a:buChar char="o"/>
              <a:defRPr/>
            </a:pPr>
            <a:r>
              <a:rPr lang="en-US" sz="2800" dirty="0" smtClean="0">
                <a:solidFill>
                  <a:schemeClr val="tx2">
                    <a:lumMod val="50000"/>
                  </a:schemeClr>
                </a:solidFill>
                <a:effectLst/>
                <a:cs typeface="+mn-cs"/>
              </a:rPr>
              <a:t>Learning Personality</a:t>
            </a:r>
          </a:p>
          <a:p>
            <a:pPr eaLnBrk="1" hangingPunct="1">
              <a:buClr>
                <a:schemeClr val="tx2">
                  <a:lumMod val="50000"/>
                </a:schemeClr>
              </a:buClr>
              <a:buFont typeface="Courier New" pitchFamily="49" charset="0"/>
              <a:buChar char="o"/>
              <a:defRPr/>
            </a:pPr>
            <a:r>
              <a:rPr lang="en-US" sz="2800" dirty="0" smtClean="0">
                <a:solidFill>
                  <a:schemeClr val="tx2">
                    <a:lumMod val="50000"/>
                  </a:schemeClr>
                </a:solidFill>
                <a:effectLst/>
                <a:cs typeface="+mn-cs"/>
              </a:rPr>
              <a:t>Modality</a:t>
            </a:r>
          </a:p>
          <a:p>
            <a:pPr eaLnBrk="1" hangingPunct="1">
              <a:buClr>
                <a:schemeClr val="tx2">
                  <a:lumMod val="50000"/>
                </a:schemeClr>
              </a:buClr>
              <a:buFont typeface="Courier New" pitchFamily="49" charset="0"/>
              <a:buChar char="o"/>
              <a:defRPr/>
            </a:pPr>
            <a:r>
              <a:rPr lang="en-US" sz="2800" dirty="0" smtClean="0">
                <a:solidFill>
                  <a:schemeClr val="tx2">
                    <a:lumMod val="50000"/>
                  </a:schemeClr>
                </a:solidFill>
                <a:effectLst/>
                <a:cs typeface="+mn-cs"/>
              </a:rPr>
              <a:t>Interests</a:t>
            </a:r>
          </a:p>
          <a:p>
            <a:pPr eaLnBrk="1" hangingPunct="1">
              <a:buClr>
                <a:schemeClr val="tx2">
                  <a:lumMod val="50000"/>
                </a:schemeClr>
              </a:buClr>
              <a:buFont typeface="Courier New" pitchFamily="49" charset="0"/>
              <a:buChar char="o"/>
              <a:defRPr/>
            </a:pPr>
            <a:r>
              <a:rPr lang="en-US" sz="2800" dirty="0" smtClean="0">
                <a:solidFill>
                  <a:schemeClr val="tx2">
                    <a:lumMod val="50000"/>
                  </a:schemeClr>
                </a:solidFill>
                <a:effectLst/>
                <a:cs typeface="+mn-cs"/>
              </a:rPr>
              <a:t>Talents</a:t>
            </a:r>
          </a:p>
          <a:p>
            <a:pPr eaLnBrk="1" hangingPunct="1">
              <a:buClr>
                <a:schemeClr val="tx2">
                  <a:lumMod val="50000"/>
                </a:schemeClr>
              </a:buClr>
              <a:buFont typeface="Courier New" pitchFamily="49" charset="0"/>
              <a:buChar char="o"/>
              <a:defRPr/>
            </a:pPr>
            <a:r>
              <a:rPr lang="en-US" sz="2800" dirty="0" smtClean="0">
                <a:solidFill>
                  <a:schemeClr val="tx2">
                    <a:lumMod val="50000"/>
                  </a:schemeClr>
                </a:solidFill>
                <a:effectLst/>
                <a:cs typeface="+mn-cs"/>
              </a:rPr>
              <a:t>Learning environment</a:t>
            </a:r>
          </a:p>
          <a:p>
            <a:pPr eaLnBrk="1" hangingPunct="1">
              <a:buClr>
                <a:schemeClr val="tx2">
                  <a:lumMod val="50000"/>
                </a:schemeClr>
              </a:buClr>
              <a:buFont typeface="Wingdings" charset="2"/>
              <a:buNone/>
              <a:defRPr/>
            </a:pPr>
            <a:r>
              <a:rPr lang="en-US" sz="2800" dirty="0" smtClean="0">
                <a:solidFill>
                  <a:schemeClr val="tx2">
                    <a:lumMod val="50000"/>
                  </a:schemeClr>
                </a:solidFill>
                <a:effectLst/>
                <a:cs typeface="+mn-cs"/>
              </a:rPr>
              <a:t>Students who understand their portrait can better self advocate.</a:t>
            </a:r>
          </a:p>
          <a:p>
            <a:pPr eaLnBrk="1" hangingPunct="1">
              <a:buFont typeface="Wingdings" charset="2"/>
              <a:buNone/>
              <a:defRPr/>
            </a:pPr>
            <a:r>
              <a:rPr lang="en-US" sz="2400" dirty="0" smtClean="0">
                <a:solidFill>
                  <a:schemeClr val="tx2">
                    <a:lumMod val="50000"/>
                  </a:schemeClr>
                </a:solidFill>
                <a:effectLst/>
                <a:cs typeface="+mn-cs"/>
              </a:rPr>
              <a:t>Student Video, www.youtube.com/watch?v=ooqvgcY5VKU</a:t>
            </a:r>
          </a:p>
        </p:txBody>
      </p:sp>
      <p:pic>
        <p:nvPicPr>
          <p:cNvPr id="11268" name="Picture 2"/>
          <p:cNvPicPr>
            <a:picLocks noChangeAspect="1" noChangeArrowheads="1"/>
          </p:cNvPicPr>
          <p:nvPr/>
        </p:nvPicPr>
        <p:blipFill>
          <a:blip r:embed="rId3"/>
          <a:srcRect/>
          <a:stretch>
            <a:fillRect/>
          </a:stretch>
        </p:blipFill>
        <p:spPr bwMode="auto">
          <a:xfrm>
            <a:off x="7273925" y="6251575"/>
            <a:ext cx="1684338" cy="40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aple">
  <a:themeElements>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Times New Roman"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Maple</Template>
  <TotalTime>10549</TotalTime>
  <Words>527</Words>
  <Application>Microsoft Office PowerPoint</Application>
  <PresentationFormat>On-screen Show (4:3)</PresentationFormat>
  <Paragraphs>155</Paragraphs>
  <Slides>21</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Times New Roman</vt:lpstr>
      <vt:lpstr>Arial</vt:lpstr>
      <vt:lpstr>Georgia</vt:lpstr>
      <vt:lpstr>ＭＳ Ｐゴシック</vt:lpstr>
      <vt:lpstr>Wingdings</vt:lpstr>
      <vt:lpstr>Courier New</vt:lpstr>
      <vt:lpstr>Maple</vt:lpstr>
      <vt:lpstr>Learning Style Assessment: Unlocking a Student’s Online Potential</vt:lpstr>
      <vt:lpstr>What’s your Combination?</vt:lpstr>
      <vt:lpstr>Unlocking Our Students’ Portrait</vt:lpstr>
      <vt:lpstr>We begin with the belief that:</vt:lpstr>
      <vt:lpstr>Learning Styles 1 </vt:lpstr>
      <vt:lpstr>Learning Styles 2 </vt:lpstr>
      <vt:lpstr>A Student-Center Approach</vt:lpstr>
      <vt:lpstr>Our Inclusive Approach to  Learning Styles</vt:lpstr>
      <vt:lpstr>Creating a Student’s Personal-Portrait (PP)</vt:lpstr>
      <vt:lpstr>Learning Personality</vt:lpstr>
      <vt:lpstr>Modality</vt:lpstr>
      <vt:lpstr>Interests</vt:lpstr>
      <vt:lpstr>What can we tell about him?</vt:lpstr>
      <vt:lpstr>Talents</vt:lpstr>
      <vt:lpstr>Learning Environment</vt:lpstr>
      <vt:lpstr>What can we tell about her?</vt:lpstr>
      <vt:lpstr> Incorporating Learning Styles in Your Curriculum </vt:lpstr>
      <vt:lpstr> Benefits of a Learning Style Friendly Classroom</vt:lpstr>
      <vt:lpstr> Additional Resources</vt:lpstr>
      <vt:lpstr>Slide 20</vt:lpstr>
      <vt:lpstr> Let’s Stay In Touch</vt:lpstr>
    </vt:vector>
  </TitlesOfParts>
  <Company>Laurel Springs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Differentiating the Online Curriculum</dc:title>
  <dc:creator>drice</dc:creator>
  <cp:lastModifiedBy>Matt Wicks</cp:lastModifiedBy>
  <cp:revision>498</cp:revision>
  <dcterms:created xsi:type="dcterms:W3CDTF">2010-11-07T05:24:20Z</dcterms:created>
  <dcterms:modified xsi:type="dcterms:W3CDTF">2010-11-18T14:21:27Z</dcterms:modified>
</cp:coreProperties>
</file>